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6"/>
  </p:notesMasterIdLst>
  <p:handoutMasterIdLst>
    <p:handoutMasterId r:id="rId27"/>
  </p:handoutMasterIdLst>
  <p:sldIdLst>
    <p:sldId id="256" r:id="rId6"/>
    <p:sldId id="259" r:id="rId7"/>
    <p:sldId id="304" r:id="rId8"/>
    <p:sldId id="302" r:id="rId9"/>
    <p:sldId id="298" r:id="rId10"/>
    <p:sldId id="295" r:id="rId11"/>
    <p:sldId id="306" r:id="rId12"/>
    <p:sldId id="307" r:id="rId13"/>
    <p:sldId id="308" r:id="rId14"/>
    <p:sldId id="309" r:id="rId15"/>
    <p:sldId id="310" r:id="rId16"/>
    <p:sldId id="311" r:id="rId17"/>
    <p:sldId id="312" r:id="rId18"/>
    <p:sldId id="313" r:id="rId19"/>
    <p:sldId id="314" r:id="rId20"/>
    <p:sldId id="315" r:id="rId21"/>
    <p:sldId id="303" r:id="rId22"/>
    <p:sldId id="297" r:id="rId23"/>
    <p:sldId id="305" r:id="rId24"/>
    <p:sldId id="273" r:id="rId25"/>
  </p:sldIdLst>
  <p:sldSz cx="9144000" cy="6858000" type="screen4x3"/>
  <p:notesSz cx="6797675" cy="9926638"/>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4196">
          <p15:clr>
            <a:srgbClr val="A4A3A4"/>
          </p15:clr>
        </p15:guide>
        <p15:guide id="2" pos="3988">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80"/>
    <a:srgbClr val="006FB7"/>
    <a:srgbClr val="0076C0"/>
    <a:srgbClr val="00589A"/>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011" autoAdjust="0"/>
    <p:restoredTop sz="81040" autoAdjust="0"/>
  </p:normalViewPr>
  <p:slideViewPr>
    <p:cSldViewPr snapToGrid="0" snapToObjects="1">
      <p:cViewPr varScale="1">
        <p:scale>
          <a:sx n="61" d="100"/>
          <a:sy n="61" d="100"/>
        </p:scale>
        <p:origin x="1752" y="66"/>
      </p:cViewPr>
      <p:guideLst>
        <p:guide orient="horz" pos="4196"/>
        <p:guide pos="3988"/>
      </p:guideLst>
    </p:cSldViewPr>
  </p:slideViewPr>
  <p:outlineViewPr>
    <p:cViewPr>
      <p:scale>
        <a:sx n="33" d="100"/>
        <a:sy n="33" d="100"/>
      </p:scale>
      <p:origin x="258"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1" d="100"/>
          <a:sy n="51" d="100"/>
        </p:scale>
        <p:origin x="-1932" y="-10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0763ED-E6F2-4B85-A4F9-EEE44025005F}" type="doc">
      <dgm:prSet loTypeId="urn:microsoft.com/office/officeart/2005/8/layout/default#1" loCatId="list" qsTypeId="urn:microsoft.com/office/officeart/2005/8/quickstyle/simple1#2" qsCatId="simple" csTypeId="urn:microsoft.com/office/officeart/2005/8/colors/accent1_2#3" csCatId="accent1" phldr="1"/>
      <dgm:spPr/>
      <dgm:t>
        <a:bodyPr/>
        <a:lstStyle/>
        <a:p>
          <a:endParaRPr lang="en-US"/>
        </a:p>
      </dgm:t>
    </dgm:pt>
    <dgm:pt modelId="{A968C1ED-331A-4D0C-8451-5F2777C7FA0B}">
      <dgm:prSet phldrT="[Text]" custT="1"/>
      <dgm:spPr>
        <a:solidFill>
          <a:srgbClr val="7030A0">
            <a:alpha val="53000"/>
          </a:srgbClr>
        </a:solidFill>
        <a:ln>
          <a:solidFill>
            <a:schemeClr val="tx1"/>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fr-FR" sz="2000" noProof="0" dirty="0" smtClean="0">
              <a:solidFill>
                <a:schemeClr val="tx1"/>
              </a:solidFill>
            </a:rPr>
            <a:t>discrimination indirecte</a:t>
          </a:r>
        </a:p>
        <a:p>
          <a:pPr defTabSz="800100">
            <a:spcBef>
              <a:spcPct val="0"/>
            </a:spcBef>
            <a:spcAft>
              <a:spcPct val="35000"/>
            </a:spcAft>
          </a:pPr>
          <a:endParaRPr lang="fr-FR" noProof="0" dirty="0"/>
        </a:p>
      </dgm:t>
    </dgm:pt>
    <dgm:pt modelId="{558AAFB1-6604-4DC5-A160-4547023DA7A2}" type="parTrans" cxnId="{D04833FD-6AAF-4309-9A0C-814159732EA4}">
      <dgm:prSet/>
      <dgm:spPr/>
      <dgm:t>
        <a:bodyPr/>
        <a:lstStyle/>
        <a:p>
          <a:endParaRPr lang="en-US"/>
        </a:p>
      </dgm:t>
    </dgm:pt>
    <dgm:pt modelId="{E8E99FBA-7B84-4CD4-B37F-004191D9A0EB}" type="sibTrans" cxnId="{D04833FD-6AAF-4309-9A0C-814159732EA4}">
      <dgm:prSet/>
      <dgm:spPr/>
      <dgm:t>
        <a:bodyPr/>
        <a:lstStyle/>
        <a:p>
          <a:endParaRPr lang="en-US"/>
        </a:p>
      </dgm:t>
    </dgm:pt>
    <dgm:pt modelId="{E9E4AA53-727B-4266-AF76-7CD48FD5D4F9}">
      <dgm:prSet phldrT="[Text]" custT="1"/>
      <dgm:spPr>
        <a:solidFill>
          <a:schemeClr val="bg1">
            <a:lumMod val="75000"/>
          </a:schemeClr>
        </a:solidFill>
        <a:ln>
          <a:solidFill>
            <a:schemeClr val="bg1">
              <a:lumMod val="50000"/>
            </a:schemeClr>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6000" dirty="0" smtClean="0">
              <a:solidFill>
                <a:schemeClr val="tx1"/>
              </a:solidFill>
            </a:rPr>
            <a:t>?</a:t>
          </a:r>
          <a:endParaRPr lang="en-US" sz="6000" dirty="0">
            <a:solidFill>
              <a:schemeClr val="tx1"/>
            </a:solidFill>
          </a:endParaRPr>
        </a:p>
      </dgm:t>
    </dgm:pt>
    <dgm:pt modelId="{CE94B7B2-8ECA-43EA-A7AB-49835A56C9B3}" type="parTrans" cxnId="{56D1CAB9-C11B-47DC-92F8-627B0435C639}">
      <dgm:prSet/>
      <dgm:spPr/>
      <dgm:t>
        <a:bodyPr/>
        <a:lstStyle/>
        <a:p>
          <a:endParaRPr lang="en-US"/>
        </a:p>
      </dgm:t>
    </dgm:pt>
    <dgm:pt modelId="{5E1628B8-875F-4CE7-8412-9357562F44A9}" type="sibTrans" cxnId="{56D1CAB9-C11B-47DC-92F8-627B0435C639}">
      <dgm:prSet/>
      <dgm:spPr/>
      <dgm:t>
        <a:bodyPr/>
        <a:lstStyle/>
        <a:p>
          <a:endParaRPr lang="en-US"/>
        </a:p>
      </dgm:t>
    </dgm:pt>
    <dgm:pt modelId="{5E880043-7CAD-4D75-8FFC-B8B97C01B902}">
      <dgm:prSet phldrT="[Text]" custT="1"/>
      <dgm:spPr>
        <a:solidFill>
          <a:srgbClr val="00B0F0">
            <a:alpha val="53000"/>
          </a:srgbClr>
        </a:solidFill>
        <a:ln>
          <a:solidFill>
            <a:schemeClr val="tx1"/>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fr-FR" sz="2000" noProof="0" dirty="0" smtClean="0">
              <a:solidFill>
                <a:schemeClr val="tx1"/>
              </a:solidFill>
            </a:rPr>
            <a:t>discrimination directe</a:t>
          </a:r>
        </a:p>
        <a:p>
          <a:pPr defTabSz="1200150">
            <a:spcBef>
              <a:spcPct val="0"/>
            </a:spcBef>
            <a:spcAft>
              <a:spcPct val="35000"/>
            </a:spcAft>
          </a:pPr>
          <a:endParaRPr lang="en-US" dirty="0"/>
        </a:p>
      </dgm:t>
    </dgm:pt>
    <dgm:pt modelId="{0CAC28AF-DEE9-4296-B2A8-3BD3E975604F}" type="parTrans" cxnId="{56EFB0CC-BB8B-46A8-8033-CCB6676B5D62}">
      <dgm:prSet/>
      <dgm:spPr/>
      <dgm:t>
        <a:bodyPr/>
        <a:lstStyle/>
        <a:p>
          <a:endParaRPr lang="en-US"/>
        </a:p>
      </dgm:t>
    </dgm:pt>
    <dgm:pt modelId="{D6AA066B-B7E2-4CD9-9769-A77E47ADA612}" type="sibTrans" cxnId="{56EFB0CC-BB8B-46A8-8033-CCB6676B5D62}">
      <dgm:prSet/>
      <dgm:spPr/>
      <dgm:t>
        <a:bodyPr/>
        <a:lstStyle/>
        <a:p>
          <a:endParaRPr lang="en-US"/>
        </a:p>
      </dgm:t>
    </dgm:pt>
    <dgm:pt modelId="{56013055-A85F-4E8F-98C3-97902EADED32}">
      <dgm:prSet phldrT="[Text]" custT="1"/>
      <dgm:spPr>
        <a:solidFill>
          <a:srgbClr val="00B050">
            <a:alpha val="53000"/>
          </a:srgbClr>
        </a:solidFill>
        <a:ln>
          <a:solidFill>
            <a:schemeClr val="tx1"/>
          </a:solidFill>
        </a:ln>
      </dgm:spPr>
      <dgm:t>
        <a:bodyPr/>
        <a:lstStyle/>
        <a:p>
          <a:r>
            <a:rPr lang="fr-FR" sz="2000" noProof="0" dirty="0" smtClean="0">
              <a:solidFill>
                <a:schemeClr val="tx1"/>
              </a:solidFill>
            </a:rPr>
            <a:t>discrimination systémique</a:t>
          </a:r>
          <a:endParaRPr lang="fr-FR" sz="2000" noProof="0" dirty="0">
            <a:solidFill>
              <a:schemeClr val="tx1"/>
            </a:solidFill>
          </a:endParaRPr>
        </a:p>
      </dgm:t>
    </dgm:pt>
    <dgm:pt modelId="{5B8631A1-CBC9-48A5-A07C-E39C446671D0}" type="parTrans" cxnId="{2009F405-AF24-452F-8146-26C90BD77749}">
      <dgm:prSet/>
      <dgm:spPr/>
      <dgm:t>
        <a:bodyPr/>
        <a:lstStyle/>
        <a:p>
          <a:endParaRPr lang="en-US"/>
        </a:p>
      </dgm:t>
    </dgm:pt>
    <dgm:pt modelId="{8E8C8EFE-1574-48D8-94E6-06BB219DBCEB}" type="sibTrans" cxnId="{2009F405-AF24-452F-8146-26C90BD77749}">
      <dgm:prSet/>
      <dgm:spPr/>
      <dgm:t>
        <a:bodyPr/>
        <a:lstStyle/>
        <a:p>
          <a:endParaRPr lang="en-US"/>
        </a:p>
      </dgm:t>
    </dgm:pt>
    <dgm:pt modelId="{799CEA30-402E-4BD8-921B-958373253CD6}">
      <dgm:prSet phldrT="[Text]" custT="1"/>
      <dgm:spPr>
        <a:solidFill>
          <a:schemeClr val="bg1">
            <a:lumMod val="75000"/>
          </a:schemeClr>
        </a:solidFill>
        <a:ln>
          <a:solidFill>
            <a:schemeClr val="bg1">
              <a:lumMod val="50000"/>
            </a:schemeClr>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6000" dirty="0" smtClean="0">
              <a:solidFill>
                <a:schemeClr val="tx1"/>
              </a:solidFill>
            </a:rPr>
            <a:t>?</a:t>
          </a:r>
        </a:p>
        <a:p>
          <a:pPr defTabSz="1200150">
            <a:spcBef>
              <a:spcPct val="0"/>
            </a:spcBef>
            <a:spcAft>
              <a:spcPct val="35000"/>
            </a:spcAft>
          </a:pPr>
          <a:endParaRPr lang="en-US" dirty="0"/>
        </a:p>
      </dgm:t>
    </dgm:pt>
    <dgm:pt modelId="{DA0BB6F8-5FD4-4272-AFB2-5EB8404A0B1D}" type="parTrans" cxnId="{544F400E-5B79-4B75-AF68-E7BC6923D7E4}">
      <dgm:prSet/>
      <dgm:spPr/>
      <dgm:t>
        <a:bodyPr/>
        <a:lstStyle/>
        <a:p>
          <a:endParaRPr lang="en-US"/>
        </a:p>
      </dgm:t>
    </dgm:pt>
    <dgm:pt modelId="{8058DA2D-E409-48BD-9283-2AD861657AFD}" type="sibTrans" cxnId="{544F400E-5B79-4B75-AF68-E7BC6923D7E4}">
      <dgm:prSet/>
      <dgm:spPr/>
      <dgm:t>
        <a:bodyPr/>
        <a:lstStyle/>
        <a:p>
          <a:endParaRPr lang="en-US"/>
        </a:p>
      </dgm:t>
    </dgm:pt>
    <dgm:pt modelId="{284D1538-C558-4674-A9FF-65AD9AD4B0C2}">
      <dgm:prSet custT="1"/>
      <dgm:spPr>
        <a:solidFill>
          <a:srgbClr val="92D050">
            <a:alpha val="53000"/>
          </a:srgbClr>
        </a:solidFill>
        <a:ln>
          <a:solidFill>
            <a:schemeClr val="tx1"/>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fr-FR" sz="2000" noProof="0" dirty="0" smtClean="0">
              <a:solidFill>
                <a:schemeClr val="tx1"/>
              </a:solidFill>
            </a:rPr>
            <a:t>discrimination fondée sur le droit</a:t>
          </a:r>
          <a:endParaRPr lang="en-US" dirty="0">
            <a:solidFill>
              <a:schemeClr val="tx1"/>
            </a:solidFill>
          </a:endParaRPr>
        </a:p>
      </dgm:t>
    </dgm:pt>
    <dgm:pt modelId="{3BDFCF64-DDCC-4488-AF6E-F05641334CA7}" type="parTrans" cxnId="{6761CDE6-1EA0-4EAB-BC95-42A80FDF230A}">
      <dgm:prSet/>
      <dgm:spPr/>
      <dgm:t>
        <a:bodyPr/>
        <a:lstStyle/>
        <a:p>
          <a:endParaRPr lang="en-US"/>
        </a:p>
      </dgm:t>
    </dgm:pt>
    <dgm:pt modelId="{8EA7FC02-F134-42F8-88C5-6729023A6696}" type="sibTrans" cxnId="{6761CDE6-1EA0-4EAB-BC95-42A80FDF230A}">
      <dgm:prSet/>
      <dgm:spPr/>
      <dgm:t>
        <a:bodyPr/>
        <a:lstStyle/>
        <a:p>
          <a:endParaRPr lang="en-US"/>
        </a:p>
      </dgm:t>
    </dgm:pt>
    <dgm:pt modelId="{96403ED9-9406-4683-89A7-421D73CD4787}">
      <dgm:prSet custT="1"/>
      <dgm:spPr>
        <a:solidFill>
          <a:schemeClr val="bg1">
            <a:lumMod val="75000"/>
          </a:schemeClr>
        </a:solidFill>
        <a:ln>
          <a:solidFill>
            <a:schemeClr val="bg1">
              <a:lumMod val="50000"/>
            </a:schemeClr>
          </a:solidFill>
        </a:ln>
      </dgm:spPr>
      <dgm:t>
        <a:bodyPr/>
        <a:lstStyle/>
        <a:p>
          <a:pPr marL="0" marR="0" lvl="2" indent="0" defTabSz="914400" eaLnBrk="1" fontAlgn="auto" latinLnBrk="0" hangingPunct="1">
            <a:lnSpc>
              <a:spcPct val="100000"/>
            </a:lnSpc>
            <a:spcBef>
              <a:spcPts val="0"/>
            </a:spcBef>
            <a:spcAft>
              <a:spcPts val="0"/>
            </a:spcAft>
            <a:buClrTx/>
            <a:buSzTx/>
            <a:buFontTx/>
            <a:buNone/>
            <a:tabLst/>
            <a:defRPr/>
          </a:pPr>
          <a:r>
            <a:rPr lang="en-US" sz="6000" dirty="0" smtClean="0">
              <a:solidFill>
                <a:schemeClr val="tx1"/>
              </a:solidFill>
            </a:rPr>
            <a:t>?</a:t>
          </a:r>
        </a:p>
        <a:p>
          <a:pPr defTabSz="2311400">
            <a:spcBef>
              <a:spcPct val="0"/>
            </a:spcBef>
            <a:spcAft>
              <a:spcPct val="35000"/>
            </a:spcAft>
          </a:pPr>
          <a:endParaRPr lang="en-US" dirty="0"/>
        </a:p>
      </dgm:t>
    </dgm:pt>
    <dgm:pt modelId="{FDB4FD96-9D2A-42F0-A25A-5DD4B1AC9B6E}" type="parTrans" cxnId="{4D4DF878-AAFB-4A69-8C07-728AE120CEE2}">
      <dgm:prSet/>
      <dgm:spPr/>
      <dgm:t>
        <a:bodyPr/>
        <a:lstStyle/>
        <a:p>
          <a:endParaRPr lang="en-US"/>
        </a:p>
      </dgm:t>
    </dgm:pt>
    <dgm:pt modelId="{87B0B3F0-942D-41AF-80A8-3DFFC6371D89}" type="sibTrans" cxnId="{4D4DF878-AAFB-4A69-8C07-728AE120CEE2}">
      <dgm:prSet/>
      <dgm:spPr/>
      <dgm:t>
        <a:bodyPr/>
        <a:lstStyle/>
        <a:p>
          <a:endParaRPr lang="en-US"/>
        </a:p>
      </dgm:t>
    </dgm:pt>
    <dgm:pt modelId="{FDE30016-925E-46E0-8FB3-12B71FDC3D0C}">
      <dgm:prSet custT="1"/>
      <dgm:spPr>
        <a:solidFill>
          <a:schemeClr val="accent3">
            <a:alpha val="53000"/>
          </a:schemeClr>
        </a:solidFill>
        <a:ln>
          <a:solidFill>
            <a:schemeClr val="tx1"/>
          </a:solidFill>
        </a:ln>
      </dgm:spPr>
      <dgm:t>
        <a:bodyPr/>
        <a:lstStyle/>
        <a:p>
          <a:pPr defTabSz="1200150">
            <a:spcBef>
              <a:spcPct val="0"/>
            </a:spcBef>
            <a:spcAft>
              <a:spcPct val="35000"/>
            </a:spcAft>
          </a:pPr>
          <a:r>
            <a:rPr lang="fr-FR" sz="2000" noProof="0" dirty="0" smtClean="0">
              <a:solidFill>
                <a:schemeClr val="tx1"/>
              </a:solidFill>
            </a:rPr>
            <a:t>discrimination de facto</a:t>
          </a:r>
          <a:endParaRPr lang="fr-FR" sz="2000" noProof="0" dirty="0">
            <a:solidFill>
              <a:schemeClr val="tx1"/>
            </a:solidFill>
          </a:endParaRPr>
        </a:p>
      </dgm:t>
    </dgm:pt>
    <dgm:pt modelId="{4E00E965-A638-45A1-A060-A4B176D3B747}" type="parTrans" cxnId="{0D6905B5-351B-44B3-93F6-C493E9BEF652}">
      <dgm:prSet/>
      <dgm:spPr/>
      <dgm:t>
        <a:bodyPr/>
        <a:lstStyle/>
        <a:p>
          <a:endParaRPr lang="en-US"/>
        </a:p>
      </dgm:t>
    </dgm:pt>
    <dgm:pt modelId="{3902B729-4015-4EAF-92ED-BFC34877FF25}" type="sibTrans" cxnId="{0D6905B5-351B-44B3-93F6-C493E9BEF652}">
      <dgm:prSet/>
      <dgm:spPr/>
      <dgm:t>
        <a:bodyPr/>
        <a:lstStyle/>
        <a:p>
          <a:endParaRPr lang="en-US"/>
        </a:p>
      </dgm:t>
    </dgm:pt>
    <dgm:pt modelId="{D43F79F5-732F-4018-9C71-92357FC65E4D}" type="pres">
      <dgm:prSet presAssocID="{250763ED-E6F2-4B85-A4F9-EEE44025005F}" presName="diagram" presStyleCnt="0">
        <dgm:presLayoutVars>
          <dgm:dir/>
          <dgm:resizeHandles val="exact"/>
        </dgm:presLayoutVars>
      </dgm:prSet>
      <dgm:spPr/>
      <dgm:t>
        <a:bodyPr/>
        <a:lstStyle/>
        <a:p>
          <a:endParaRPr lang="en-US"/>
        </a:p>
      </dgm:t>
    </dgm:pt>
    <dgm:pt modelId="{8F7E6FCA-A154-4EED-87E7-928156CDA896}" type="pres">
      <dgm:prSet presAssocID="{A968C1ED-331A-4D0C-8451-5F2777C7FA0B}" presName="node" presStyleLbl="node1" presStyleIdx="0" presStyleCnt="8">
        <dgm:presLayoutVars>
          <dgm:bulletEnabled val="1"/>
        </dgm:presLayoutVars>
      </dgm:prSet>
      <dgm:spPr/>
      <dgm:t>
        <a:bodyPr/>
        <a:lstStyle/>
        <a:p>
          <a:endParaRPr lang="en-US"/>
        </a:p>
      </dgm:t>
    </dgm:pt>
    <dgm:pt modelId="{22B0AF0D-1A05-48F5-BF94-AAD8646B20D4}" type="pres">
      <dgm:prSet presAssocID="{E8E99FBA-7B84-4CD4-B37F-004191D9A0EB}" presName="sibTrans" presStyleCnt="0"/>
      <dgm:spPr/>
    </dgm:pt>
    <dgm:pt modelId="{68E13944-7F0F-41F5-9FDC-DFF83DB8E57A}" type="pres">
      <dgm:prSet presAssocID="{E9E4AA53-727B-4266-AF76-7CD48FD5D4F9}" presName="node" presStyleLbl="node1" presStyleIdx="1" presStyleCnt="8">
        <dgm:presLayoutVars>
          <dgm:bulletEnabled val="1"/>
        </dgm:presLayoutVars>
      </dgm:prSet>
      <dgm:spPr/>
      <dgm:t>
        <a:bodyPr/>
        <a:lstStyle/>
        <a:p>
          <a:endParaRPr lang="en-US"/>
        </a:p>
      </dgm:t>
    </dgm:pt>
    <dgm:pt modelId="{326F61CD-CAB3-4F5A-827B-8B36F39DB196}" type="pres">
      <dgm:prSet presAssocID="{5E1628B8-875F-4CE7-8412-9357562F44A9}" presName="sibTrans" presStyleCnt="0"/>
      <dgm:spPr/>
    </dgm:pt>
    <dgm:pt modelId="{4B662A13-EFA0-4EDF-971E-DF25AC617F9B}" type="pres">
      <dgm:prSet presAssocID="{284D1538-C558-4674-A9FF-65AD9AD4B0C2}" presName="node" presStyleLbl="node1" presStyleIdx="2" presStyleCnt="8">
        <dgm:presLayoutVars>
          <dgm:bulletEnabled val="1"/>
        </dgm:presLayoutVars>
      </dgm:prSet>
      <dgm:spPr/>
      <dgm:t>
        <a:bodyPr/>
        <a:lstStyle/>
        <a:p>
          <a:endParaRPr lang="en-US"/>
        </a:p>
      </dgm:t>
    </dgm:pt>
    <dgm:pt modelId="{71C663EE-2351-42C8-BF12-BAF7043755E4}" type="pres">
      <dgm:prSet presAssocID="{8EA7FC02-F134-42F8-88C5-6729023A6696}" presName="sibTrans" presStyleCnt="0"/>
      <dgm:spPr/>
    </dgm:pt>
    <dgm:pt modelId="{8BA8309A-D83B-46A3-BD93-FDE248AA569B}" type="pres">
      <dgm:prSet presAssocID="{96403ED9-9406-4683-89A7-421D73CD4787}" presName="node" presStyleLbl="node1" presStyleIdx="3" presStyleCnt="8">
        <dgm:presLayoutVars>
          <dgm:bulletEnabled val="1"/>
        </dgm:presLayoutVars>
      </dgm:prSet>
      <dgm:spPr/>
      <dgm:t>
        <a:bodyPr/>
        <a:lstStyle/>
        <a:p>
          <a:endParaRPr lang="en-US"/>
        </a:p>
      </dgm:t>
    </dgm:pt>
    <dgm:pt modelId="{0F25C8D3-4D14-47CA-913A-8CCAE4FD9B89}" type="pres">
      <dgm:prSet presAssocID="{87B0B3F0-942D-41AF-80A8-3DFFC6371D89}" presName="sibTrans" presStyleCnt="0"/>
      <dgm:spPr/>
    </dgm:pt>
    <dgm:pt modelId="{CC602039-6D50-4B1A-847D-0F32BC92C80D}" type="pres">
      <dgm:prSet presAssocID="{FDE30016-925E-46E0-8FB3-12B71FDC3D0C}" presName="node" presStyleLbl="node1" presStyleIdx="4" presStyleCnt="8" custLinFactNeighborX="2000" custLinFactNeighborY="-1111">
        <dgm:presLayoutVars>
          <dgm:bulletEnabled val="1"/>
        </dgm:presLayoutVars>
      </dgm:prSet>
      <dgm:spPr/>
      <dgm:t>
        <a:bodyPr/>
        <a:lstStyle/>
        <a:p>
          <a:endParaRPr lang="en-US"/>
        </a:p>
      </dgm:t>
    </dgm:pt>
    <dgm:pt modelId="{69B579A7-74C7-4752-905C-D16ED8BB9F14}" type="pres">
      <dgm:prSet presAssocID="{3902B729-4015-4EAF-92ED-BFC34877FF25}" presName="sibTrans" presStyleCnt="0"/>
      <dgm:spPr/>
    </dgm:pt>
    <dgm:pt modelId="{9C0900F1-7148-4209-9EDC-9973058FA49A}" type="pres">
      <dgm:prSet presAssocID="{5E880043-7CAD-4D75-8FFC-B8B97C01B902}" presName="node" presStyleLbl="node1" presStyleIdx="5" presStyleCnt="8">
        <dgm:presLayoutVars>
          <dgm:bulletEnabled val="1"/>
        </dgm:presLayoutVars>
      </dgm:prSet>
      <dgm:spPr/>
      <dgm:t>
        <a:bodyPr/>
        <a:lstStyle/>
        <a:p>
          <a:endParaRPr lang="en-US"/>
        </a:p>
      </dgm:t>
    </dgm:pt>
    <dgm:pt modelId="{E18F5B2A-5C3B-4EF3-884A-94F0C63F23CA}" type="pres">
      <dgm:prSet presAssocID="{D6AA066B-B7E2-4CD9-9769-A77E47ADA612}" presName="sibTrans" presStyleCnt="0"/>
      <dgm:spPr/>
    </dgm:pt>
    <dgm:pt modelId="{AAB96FE2-460A-4DF9-9684-8E6C22A4BCC5}" type="pres">
      <dgm:prSet presAssocID="{56013055-A85F-4E8F-98C3-97902EADED32}" presName="node" presStyleLbl="node1" presStyleIdx="6" presStyleCnt="8" custLinFactNeighborX="-55000" custLinFactNeighborY="2222">
        <dgm:presLayoutVars>
          <dgm:bulletEnabled val="1"/>
        </dgm:presLayoutVars>
      </dgm:prSet>
      <dgm:spPr/>
      <dgm:t>
        <a:bodyPr/>
        <a:lstStyle/>
        <a:p>
          <a:endParaRPr lang="en-US"/>
        </a:p>
      </dgm:t>
    </dgm:pt>
    <dgm:pt modelId="{27EBA8F1-B9B6-4EFD-8899-B7E25716728A}" type="pres">
      <dgm:prSet presAssocID="{8E8C8EFE-1574-48D8-94E6-06BB219DBCEB}" presName="sibTrans" presStyleCnt="0"/>
      <dgm:spPr/>
    </dgm:pt>
    <dgm:pt modelId="{12638E4E-D337-4111-87CF-874D4AC34105}" type="pres">
      <dgm:prSet presAssocID="{799CEA30-402E-4BD8-921B-958373253CD6}" presName="node" presStyleLbl="node1" presStyleIdx="7" presStyleCnt="8" custAng="20290184" custScaleX="102418" custScaleY="89340" custLinFactNeighborX="50503" custLinFactNeighborY="2222">
        <dgm:presLayoutVars>
          <dgm:bulletEnabled val="1"/>
        </dgm:presLayoutVars>
      </dgm:prSet>
      <dgm:spPr/>
      <dgm:t>
        <a:bodyPr/>
        <a:lstStyle/>
        <a:p>
          <a:endParaRPr lang="en-US"/>
        </a:p>
      </dgm:t>
    </dgm:pt>
  </dgm:ptLst>
  <dgm:cxnLst>
    <dgm:cxn modelId="{6761CDE6-1EA0-4EAB-BC95-42A80FDF230A}" srcId="{250763ED-E6F2-4B85-A4F9-EEE44025005F}" destId="{284D1538-C558-4674-A9FF-65AD9AD4B0C2}" srcOrd="2" destOrd="0" parTransId="{3BDFCF64-DDCC-4488-AF6E-F05641334CA7}" sibTransId="{8EA7FC02-F134-42F8-88C5-6729023A6696}"/>
    <dgm:cxn modelId="{B6FE96C6-E19A-4D3B-95F4-92EA8A9C8F88}" type="presOf" srcId="{56013055-A85F-4E8F-98C3-97902EADED32}" destId="{AAB96FE2-460A-4DF9-9684-8E6C22A4BCC5}" srcOrd="0" destOrd="0" presId="urn:microsoft.com/office/officeart/2005/8/layout/default#1"/>
    <dgm:cxn modelId="{D04833FD-6AAF-4309-9A0C-814159732EA4}" srcId="{250763ED-E6F2-4B85-A4F9-EEE44025005F}" destId="{A968C1ED-331A-4D0C-8451-5F2777C7FA0B}" srcOrd="0" destOrd="0" parTransId="{558AAFB1-6604-4DC5-A160-4547023DA7A2}" sibTransId="{E8E99FBA-7B84-4CD4-B37F-004191D9A0EB}"/>
    <dgm:cxn modelId="{8CE6417D-7F76-4091-B1D3-1FE95899AE30}" type="presOf" srcId="{250763ED-E6F2-4B85-A4F9-EEE44025005F}" destId="{D43F79F5-732F-4018-9C71-92357FC65E4D}" srcOrd="0" destOrd="0" presId="urn:microsoft.com/office/officeart/2005/8/layout/default#1"/>
    <dgm:cxn modelId="{0D6905B5-351B-44B3-93F6-C493E9BEF652}" srcId="{250763ED-E6F2-4B85-A4F9-EEE44025005F}" destId="{FDE30016-925E-46E0-8FB3-12B71FDC3D0C}" srcOrd="4" destOrd="0" parTransId="{4E00E965-A638-45A1-A060-A4B176D3B747}" sibTransId="{3902B729-4015-4EAF-92ED-BFC34877FF25}"/>
    <dgm:cxn modelId="{2009F405-AF24-452F-8146-26C90BD77749}" srcId="{250763ED-E6F2-4B85-A4F9-EEE44025005F}" destId="{56013055-A85F-4E8F-98C3-97902EADED32}" srcOrd="6" destOrd="0" parTransId="{5B8631A1-CBC9-48A5-A07C-E39C446671D0}" sibTransId="{8E8C8EFE-1574-48D8-94E6-06BB219DBCEB}"/>
    <dgm:cxn modelId="{56EFB0CC-BB8B-46A8-8033-CCB6676B5D62}" srcId="{250763ED-E6F2-4B85-A4F9-EEE44025005F}" destId="{5E880043-7CAD-4D75-8FFC-B8B97C01B902}" srcOrd="5" destOrd="0" parTransId="{0CAC28AF-DEE9-4296-B2A8-3BD3E975604F}" sibTransId="{D6AA066B-B7E2-4CD9-9769-A77E47ADA612}"/>
    <dgm:cxn modelId="{831143F4-2DB5-4D9A-8694-814E59BE2736}" type="presOf" srcId="{96403ED9-9406-4683-89A7-421D73CD4787}" destId="{8BA8309A-D83B-46A3-BD93-FDE248AA569B}" srcOrd="0" destOrd="0" presId="urn:microsoft.com/office/officeart/2005/8/layout/default#1"/>
    <dgm:cxn modelId="{F9000A6B-8328-4EDA-9EB2-316756664432}" type="presOf" srcId="{A968C1ED-331A-4D0C-8451-5F2777C7FA0B}" destId="{8F7E6FCA-A154-4EED-87E7-928156CDA896}" srcOrd="0" destOrd="0" presId="urn:microsoft.com/office/officeart/2005/8/layout/default#1"/>
    <dgm:cxn modelId="{F634E196-945C-4674-B3D4-40DA533F477B}" type="presOf" srcId="{5E880043-7CAD-4D75-8FFC-B8B97C01B902}" destId="{9C0900F1-7148-4209-9EDC-9973058FA49A}" srcOrd="0" destOrd="0" presId="urn:microsoft.com/office/officeart/2005/8/layout/default#1"/>
    <dgm:cxn modelId="{3553157B-9220-483C-B826-6966C3ED12D3}" type="presOf" srcId="{FDE30016-925E-46E0-8FB3-12B71FDC3D0C}" destId="{CC602039-6D50-4B1A-847D-0F32BC92C80D}" srcOrd="0" destOrd="0" presId="urn:microsoft.com/office/officeart/2005/8/layout/default#1"/>
    <dgm:cxn modelId="{56D1CAB9-C11B-47DC-92F8-627B0435C639}" srcId="{250763ED-E6F2-4B85-A4F9-EEE44025005F}" destId="{E9E4AA53-727B-4266-AF76-7CD48FD5D4F9}" srcOrd="1" destOrd="0" parTransId="{CE94B7B2-8ECA-43EA-A7AB-49835A56C9B3}" sibTransId="{5E1628B8-875F-4CE7-8412-9357562F44A9}"/>
    <dgm:cxn modelId="{4D4DF878-AAFB-4A69-8C07-728AE120CEE2}" srcId="{250763ED-E6F2-4B85-A4F9-EEE44025005F}" destId="{96403ED9-9406-4683-89A7-421D73CD4787}" srcOrd="3" destOrd="0" parTransId="{FDB4FD96-9D2A-42F0-A25A-5DD4B1AC9B6E}" sibTransId="{87B0B3F0-942D-41AF-80A8-3DFFC6371D89}"/>
    <dgm:cxn modelId="{544F400E-5B79-4B75-AF68-E7BC6923D7E4}" srcId="{250763ED-E6F2-4B85-A4F9-EEE44025005F}" destId="{799CEA30-402E-4BD8-921B-958373253CD6}" srcOrd="7" destOrd="0" parTransId="{DA0BB6F8-5FD4-4272-AFB2-5EB8404A0B1D}" sibTransId="{8058DA2D-E409-48BD-9283-2AD861657AFD}"/>
    <dgm:cxn modelId="{369E869E-392B-4B57-B955-B58232BE885E}" type="presOf" srcId="{E9E4AA53-727B-4266-AF76-7CD48FD5D4F9}" destId="{68E13944-7F0F-41F5-9FDC-DFF83DB8E57A}" srcOrd="0" destOrd="0" presId="urn:microsoft.com/office/officeart/2005/8/layout/default#1"/>
    <dgm:cxn modelId="{10BB2B1C-7A65-4637-88D5-9CCA5D1F235F}" type="presOf" srcId="{799CEA30-402E-4BD8-921B-958373253CD6}" destId="{12638E4E-D337-4111-87CF-874D4AC34105}" srcOrd="0" destOrd="0" presId="urn:microsoft.com/office/officeart/2005/8/layout/default#1"/>
    <dgm:cxn modelId="{BB938F26-7CDA-4F09-8F3D-A423B2A9AB17}" type="presOf" srcId="{284D1538-C558-4674-A9FF-65AD9AD4B0C2}" destId="{4B662A13-EFA0-4EDF-971E-DF25AC617F9B}" srcOrd="0" destOrd="0" presId="urn:microsoft.com/office/officeart/2005/8/layout/default#1"/>
    <dgm:cxn modelId="{80B178F3-0F37-4AD2-ADD3-1A3F12E8A3AA}" type="presParOf" srcId="{D43F79F5-732F-4018-9C71-92357FC65E4D}" destId="{8F7E6FCA-A154-4EED-87E7-928156CDA896}" srcOrd="0" destOrd="0" presId="urn:microsoft.com/office/officeart/2005/8/layout/default#1"/>
    <dgm:cxn modelId="{C1EA4D7A-93B3-4048-9FCF-D17C55F17B87}" type="presParOf" srcId="{D43F79F5-732F-4018-9C71-92357FC65E4D}" destId="{22B0AF0D-1A05-48F5-BF94-AAD8646B20D4}" srcOrd="1" destOrd="0" presId="urn:microsoft.com/office/officeart/2005/8/layout/default#1"/>
    <dgm:cxn modelId="{BFB4CCC3-679B-4265-8412-C486C838493C}" type="presParOf" srcId="{D43F79F5-732F-4018-9C71-92357FC65E4D}" destId="{68E13944-7F0F-41F5-9FDC-DFF83DB8E57A}" srcOrd="2" destOrd="0" presId="urn:microsoft.com/office/officeart/2005/8/layout/default#1"/>
    <dgm:cxn modelId="{7623E28C-7DEC-4377-B8AF-31E424353474}" type="presParOf" srcId="{D43F79F5-732F-4018-9C71-92357FC65E4D}" destId="{326F61CD-CAB3-4F5A-827B-8B36F39DB196}" srcOrd="3" destOrd="0" presId="urn:microsoft.com/office/officeart/2005/8/layout/default#1"/>
    <dgm:cxn modelId="{BD90B1F9-6C0D-42FC-B8EB-C880E1F6A490}" type="presParOf" srcId="{D43F79F5-732F-4018-9C71-92357FC65E4D}" destId="{4B662A13-EFA0-4EDF-971E-DF25AC617F9B}" srcOrd="4" destOrd="0" presId="urn:microsoft.com/office/officeart/2005/8/layout/default#1"/>
    <dgm:cxn modelId="{E03B6145-AF21-42D9-97F4-78F35514BD2D}" type="presParOf" srcId="{D43F79F5-732F-4018-9C71-92357FC65E4D}" destId="{71C663EE-2351-42C8-BF12-BAF7043755E4}" srcOrd="5" destOrd="0" presId="urn:microsoft.com/office/officeart/2005/8/layout/default#1"/>
    <dgm:cxn modelId="{8F3717CF-F0A8-43F2-8A1C-C0AFED74ACCE}" type="presParOf" srcId="{D43F79F5-732F-4018-9C71-92357FC65E4D}" destId="{8BA8309A-D83B-46A3-BD93-FDE248AA569B}" srcOrd="6" destOrd="0" presId="urn:microsoft.com/office/officeart/2005/8/layout/default#1"/>
    <dgm:cxn modelId="{5076F67A-C65F-4807-85FA-EEAA3C6EF4CB}" type="presParOf" srcId="{D43F79F5-732F-4018-9C71-92357FC65E4D}" destId="{0F25C8D3-4D14-47CA-913A-8CCAE4FD9B89}" srcOrd="7" destOrd="0" presId="urn:microsoft.com/office/officeart/2005/8/layout/default#1"/>
    <dgm:cxn modelId="{D36D344E-CA62-453F-A827-713683E4A2E8}" type="presParOf" srcId="{D43F79F5-732F-4018-9C71-92357FC65E4D}" destId="{CC602039-6D50-4B1A-847D-0F32BC92C80D}" srcOrd="8" destOrd="0" presId="urn:microsoft.com/office/officeart/2005/8/layout/default#1"/>
    <dgm:cxn modelId="{32EDC181-84CC-4972-8916-29578ABE72E5}" type="presParOf" srcId="{D43F79F5-732F-4018-9C71-92357FC65E4D}" destId="{69B579A7-74C7-4752-905C-D16ED8BB9F14}" srcOrd="9" destOrd="0" presId="urn:microsoft.com/office/officeart/2005/8/layout/default#1"/>
    <dgm:cxn modelId="{E182AD93-A532-4066-B98E-7A534EC1D79B}" type="presParOf" srcId="{D43F79F5-732F-4018-9C71-92357FC65E4D}" destId="{9C0900F1-7148-4209-9EDC-9973058FA49A}" srcOrd="10" destOrd="0" presId="urn:microsoft.com/office/officeart/2005/8/layout/default#1"/>
    <dgm:cxn modelId="{1DE8D842-4DE5-4DC9-A303-E6D7D3D483E2}" type="presParOf" srcId="{D43F79F5-732F-4018-9C71-92357FC65E4D}" destId="{E18F5B2A-5C3B-4EF3-884A-94F0C63F23CA}" srcOrd="11" destOrd="0" presId="urn:microsoft.com/office/officeart/2005/8/layout/default#1"/>
    <dgm:cxn modelId="{E8C38AFB-DF26-4DDC-AF90-A9F7A890DD6D}" type="presParOf" srcId="{D43F79F5-732F-4018-9C71-92357FC65E4D}" destId="{AAB96FE2-460A-4DF9-9684-8E6C22A4BCC5}" srcOrd="12" destOrd="0" presId="urn:microsoft.com/office/officeart/2005/8/layout/default#1"/>
    <dgm:cxn modelId="{C67DBED3-4C53-4FA1-9A7C-63493DA3F546}" type="presParOf" srcId="{D43F79F5-732F-4018-9C71-92357FC65E4D}" destId="{27EBA8F1-B9B6-4EFD-8899-B7E25716728A}" srcOrd="13" destOrd="0" presId="urn:microsoft.com/office/officeart/2005/8/layout/default#1"/>
    <dgm:cxn modelId="{5D790E5F-6DC1-48F8-AB17-4C765AB85D21}" type="presParOf" srcId="{D43F79F5-732F-4018-9C71-92357FC65E4D}" destId="{12638E4E-D337-4111-87CF-874D4AC34105}" srcOrd="14"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E6FCA-A154-4EED-87E7-928156CDA896}">
      <dsp:nvSpPr>
        <dsp:cNvPr id="0" name=""/>
        <dsp:cNvSpPr/>
      </dsp:nvSpPr>
      <dsp:spPr>
        <a:xfrm>
          <a:off x="0" y="127000"/>
          <a:ext cx="1904999" cy="1143000"/>
        </a:xfrm>
        <a:prstGeom prst="rect">
          <a:avLst/>
        </a:prstGeom>
        <a:solidFill>
          <a:srgbClr val="7030A0">
            <a:alpha val="53000"/>
          </a:srgb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fr-FR" sz="2000" kern="1200" noProof="0" dirty="0" smtClean="0">
              <a:solidFill>
                <a:schemeClr val="tx1"/>
              </a:solidFill>
            </a:rPr>
            <a:t>discrimination indirecte</a:t>
          </a:r>
        </a:p>
        <a:p>
          <a:pPr lvl="0" algn="ctr" defTabSz="800100">
            <a:spcBef>
              <a:spcPct val="0"/>
            </a:spcBef>
            <a:spcAft>
              <a:spcPct val="35000"/>
            </a:spcAft>
          </a:pPr>
          <a:endParaRPr lang="fr-FR" kern="1200" noProof="0" dirty="0"/>
        </a:p>
      </dsp:txBody>
      <dsp:txXfrm>
        <a:off x="0" y="127000"/>
        <a:ext cx="1904999" cy="1143000"/>
      </dsp:txXfrm>
    </dsp:sp>
    <dsp:sp modelId="{68E13944-7F0F-41F5-9FDC-DFF83DB8E57A}">
      <dsp:nvSpPr>
        <dsp:cNvPr id="0" name=""/>
        <dsp:cNvSpPr/>
      </dsp:nvSpPr>
      <dsp:spPr>
        <a:xfrm>
          <a:off x="2095500" y="127000"/>
          <a:ext cx="1904999" cy="1143000"/>
        </a:xfrm>
        <a:prstGeom prst="rect">
          <a:avLst/>
        </a:prstGeom>
        <a:solidFill>
          <a:schemeClr val="bg1">
            <a:lumMod val="7500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6000" kern="1200" dirty="0" smtClean="0">
              <a:solidFill>
                <a:schemeClr val="tx1"/>
              </a:solidFill>
            </a:rPr>
            <a:t>?</a:t>
          </a:r>
          <a:endParaRPr lang="en-US" sz="6000" kern="1200" dirty="0">
            <a:solidFill>
              <a:schemeClr val="tx1"/>
            </a:solidFill>
          </a:endParaRPr>
        </a:p>
      </dsp:txBody>
      <dsp:txXfrm>
        <a:off x="2095500" y="127000"/>
        <a:ext cx="1904999" cy="1143000"/>
      </dsp:txXfrm>
    </dsp:sp>
    <dsp:sp modelId="{4B662A13-EFA0-4EDF-971E-DF25AC617F9B}">
      <dsp:nvSpPr>
        <dsp:cNvPr id="0" name=""/>
        <dsp:cNvSpPr/>
      </dsp:nvSpPr>
      <dsp:spPr>
        <a:xfrm>
          <a:off x="4191000" y="127000"/>
          <a:ext cx="1904999" cy="1143000"/>
        </a:xfrm>
        <a:prstGeom prst="rect">
          <a:avLst/>
        </a:prstGeom>
        <a:solidFill>
          <a:srgbClr val="92D050">
            <a:alpha val="53000"/>
          </a:srgb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fr-FR" sz="2000" kern="1200" noProof="0" dirty="0" smtClean="0">
              <a:solidFill>
                <a:schemeClr val="tx1"/>
              </a:solidFill>
            </a:rPr>
            <a:t>discrimination fondée sur le droit</a:t>
          </a:r>
          <a:endParaRPr lang="en-US" kern="1200" dirty="0">
            <a:solidFill>
              <a:schemeClr val="tx1"/>
            </a:solidFill>
          </a:endParaRPr>
        </a:p>
      </dsp:txBody>
      <dsp:txXfrm>
        <a:off x="4191000" y="127000"/>
        <a:ext cx="1904999" cy="1143000"/>
      </dsp:txXfrm>
    </dsp:sp>
    <dsp:sp modelId="{8BA8309A-D83B-46A3-BD93-FDE248AA569B}">
      <dsp:nvSpPr>
        <dsp:cNvPr id="0" name=""/>
        <dsp:cNvSpPr/>
      </dsp:nvSpPr>
      <dsp:spPr>
        <a:xfrm>
          <a:off x="0" y="1460500"/>
          <a:ext cx="1904999" cy="1143000"/>
        </a:xfrm>
        <a:prstGeom prst="rect">
          <a:avLst/>
        </a:prstGeom>
        <a:solidFill>
          <a:schemeClr val="bg1">
            <a:lumMod val="7500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marL="0" marR="0" lvl="2" indent="0" algn="ctr" defTabSz="914400" eaLnBrk="1" fontAlgn="auto" latinLnBrk="0" hangingPunct="1">
            <a:lnSpc>
              <a:spcPct val="100000"/>
            </a:lnSpc>
            <a:spcBef>
              <a:spcPct val="0"/>
            </a:spcBef>
            <a:spcAft>
              <a:spcPts val="0"/>
            </a:spcAft>
            <a:buClrTx/>
            <a:buSzTx/>
            <a:buFontTx/>
            <a:buNone/>
            <a:tabLst/>
            <a:defRPr/>
          </a:pPr>
          <a:r>
            <a:rPr lang="en-US" sz="6000" kern="1200" dirty="0" smtClean="0">
              <a:solidFill>
                <a:schemeClr val="tx1"/>
              </a:solidFill>
            </a:rPr>
            <a:t>?</a:t>
          </a:r>
        </a:p>
        <a:p>
          <a:pPr algn="ctr" defTabSz="2311400">
            <a:spcBef>
              <a:spcPct val="0"/>
            </a:spcBef>
            <a:spcAft>
              <a:spcPct val="35000"/>
            </a:spcAft>
          </a:pPr>
          <a:endParaRPr lang="en-US" kern="1200" dirty="0"/>
        </a:p>
      </dsp:txBody>
      <dsp:txXfrm>
        <a:off x="0" y="1460500"/>
        <a:ext cx="1904999" cy="1143000"/>
      </dsp:txXfrm>
    </dsp:sp>
    <dsp:sp modelId="{CC602039-6D50-4B1A-847D-0F32BC92C80D}">
      <dsp:nvSpPr>
        <dsp:cNvPr id="0" name=""/>
        <dsp:cNvSpPr/>
      </dsp:nvSpPr>
      <dsp:spPr>
        <a:xfrm>
          <a:off x="2133600" y="1447801"/>
          <a:ext cx="1904999" cy="1143000"/>
        </a:xfrm>
        <a:prstGeom prst="rect">
          <a:avLst/>
        </a:prstGeom>
        <a:solidFill>
          <a:schemeClr val="accent3">
            <a:alpha val="53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1200150">
            <a:lnSpc>
              <a:spcPct val="90000"/>
            </a:lnSpc>
            <a:spcBef>
              <a:spcPct val="0"/>
            </a:spcBef>
            <a:spcAft>
              <a:spcPct val="35000"/>
            </a:spcAft>
          </a:pPr>
          <a:r>
            <a:rPr lang="fr-FR" sz="2000" kern="1200" noProof="0" dirty="0" smtClean="0">
              <a:solidFill>
                <a:schemeClr val="tx1"/>
              </a:solidFill>
            </a:rPr>
            <a:t>discrimination de facto</a:t>
          </a:r>
          <a:endParaRPr lang="fr-FR" sz="2000" kern="1200" noProof="0" dirty="0">
            <a:solidFill>
              <a:schemeClr val="tx1"/>
            </a:solidFill>
          </a:endParaRPr>
        </a:p>
      </dsp:txBody>
      <dsp:txXfrm>
        <a:off x="2133600" y="1447801"/>
        <a:ext cx="1904999" cy="1143000"/>
      </dsp:txXfrm>
    </dsp:sp>
    <dsp:sp modelId="{9C0900F1-7148-4209-9EDC-9973058FA49A}">
      <dsp:nvSpPr>
        <dsp:cNvPr id="0" name=""/>
        <dsp:cNvSpPr/>
      </dsp:nvSpPr>
      <dsp:spPr>
        <a:xfrm>
          <a:off x="4191000" y="1460500"/>
          <a:ext cx="1904999" cy="1143000"/>
        </a:xfrm>
        <a:prstGeom prst="rect">
          <a:avLst/>
        </a:prstGeom>
        <a:solidFill>
          <a:srgbClr val="00B0F0">
            <a:alpha val="53000"/>
          </a:srgb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fr-FR" sz="2000" kern="1200" noProof="0" dirty="0" smtClean="0">
              <a:solidFill>
                <a:schemeClr val="tx1"/>
              </a:solidFill>
            </a:rPr>
            <a:t>discrimination directe</a:t>
          </a:r>
        </a:p>
        <a:p>
          <a:pPr lvl="0" algn="ctr" defTabSz="1200150">
            <a:spcBef>
              <a:spcPct val="0"/>
            </a:spcBef>
            <a:spcAft>
              <a:spcPct val="35000"/>
            </a:spcAft>
          </a:pPr>
          <a:endParaRPr lang="en-US" kern="1200" dirty="0"/>
        </a:p>
      </dsp:txBody>
      <dsp:txXfrm>
        <a:off x="4191000" y="1460500"/>
        <a:ext cx="1904999" cy="1143000"/>
      </dsp:txXfrm>
    </dsp:sp>
    <dsp:sp modelId="{AAB96FE2-460A-4DF9-9684-8E6C22A4BCC5}">
      <dsp:nvSpPr>
        <dsp:cNvPr id="0" name=""/>
        <dsp:cNvSpPr/>
      </dsp:nvSpPr>
      <dsp:spPr>
        <a:xfrm>
          <a:off x="0" y="2819397"/>
          <a:ext cx="1904999" cy="1143000"/>
        </a:xfrm>
        <a:prstGeom prst="rect">
          <a:avLst/>
        </a:prstGeom>
        <a:solidFill>
          <a:srgbClr val="00B050">
            <a:alpha val="53000"/>
          </a:srgb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kern="1200" noProof="0" dirty="0" smtClean="0">
              <a:solidFill>
                <a:schemeClr val="tx1"/>
              </a:solidFill>
            </a:rPr>
            <a:t>discrimination systémique</a:t>
          </a:r>
          <a:endParaRPr lang="fr-FR" sz="2000" kern="1200" noProof="0" dirty="0">
            <a:solidFill>
              <a:schemeClr val="tx1"/>
            </a:solidFill>
          </a:endParaRPr>
        </a:p>
      </dsp:txBody>
      <dsp:txXfrm>
        <a:off x="0" y="2819397"/>
        <a:ext cx="1904999" cy="1143000"/>
      </dsp:txXfrm>
    </dsp:sp>
    <dsp:sp modelId="{12638E4E-D337-4111-87CF-874D4AC34105}">
      <dsp:nvSpPr>
        <dsp:cNvPr id="0" name=""/>
        <dsp:cNvSpPr/>
      </dsp:nvSpPr>
      <dsp:spPr>
        <a:xfrm rot="20290184">
          <a:off x="4025030" y="2880319"/>
          <a:ext cx="1951062" cy="1021156"/>
        </a:xfrm>
        <a:prstGeom prst="rect">
          <a:avLst/>
        </a:prstGeom>
        <a:solidFill>
          <a:schemeClr val="bg1">
            <a:lumMod val="7500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6000" kern="1200" dirty="0" smtClean="0">
              <a:solidFill>
                <a:schemeClr val="tx1"/>
              </a:solidFill>
            </a:rPr>
            <a:t>?</a:t>
          </a:r>
        </a:p>
        <a:p>
          <a:pPr lvl="0" algn="ctr" defTabSz="1200150">
            <a:spcBef>
              <a:spcPct val="0"/>
            </a:spcBef>
            <a:spcAft>
              <a:spcPct val="35000"/>
            </a:spcAft>
          </a:pPr>
          <a:endParaRPr lang="en-US" kern="1200" dirty="0"/>
        </a:p>
      </dsp:txBody>
      <dsp:txXfrm>
        <a:off x="4025030" y="2880319"/>
        <a:ext cx="1951062" cy="1021156"/>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39FA7D06-EEBE-4100-9C88-81F72FB0816F}" type="datetime1">
              <a:rPr lang="fr-FR"/>
              <a:pPr>
                <a:defRPr/>
              </a:pPr>
              <a:t>30/09/2015</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C17FB70F-35D8-414C-A1B1-13D5D48AB505}" type="slidenum">
              <a:rPr lang="fr-FR"/>
              <a:pPr>
                <a:defRPr/>
              </a:pPr>
              <a:t>‹N°›</a:t>
            </a:fld>
            <a:endParaRPr lang="fr-FR"/>
          </a:p>
        </p:txBody>
      </p:sp>
    </p:spTree>
    <p:extLst>
      <p:ext uri="{BB962C8B-B14F-4D97-AF65-F5344CB8AC3E}">
        <p14:creationId xmlns:p14="http://schemas.microsoft.com/office/powerpoint/2010/main" val="6683567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ea typeface="ＭＳ Ｐゴシック" pitchFamily="-108" charset="-128"/>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ea typeface="ＭＳ Ｐゴシック" pitchFamily="-108" charset="-128"/>
              </a:defRPr>
            </a:lvl1pPr>
          </a:lstStyle>
          <a:p>
            <a:pPr>
              <a:defRPr/>
            </a:pPr>
            <a:fld id="{B62A36A2-EEAD-40D9-A8E1-1301F63328A6}" type="datetimeFigureOut">
              <a:rPr lang="en-GB"/>
              <a:pPr>
                <a:defRPr/>
              </a:pPr>
              <a:t>30/09/2015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ea typeface="ＭＳ Ｐゴシック" pitchFamily="-108" charset="-128"/>
              </a:defRPr>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ea typeface="ＭＳ Ｐゴシック" pitchFamily="-108" charset="-128"/>
              </a:defRPr>
            </a:lvl1pPr>
          </a:lstStyle>
          <a:p>
            <a:pPr>
              <a:defRPr/>
            </a:pPr>
            <a:fld id="{62CC1A32-B8FB-4D47-8FD9-E05C82B5F15E}" type="slidenum">
              <a:rPr lang="en-GB"/>
              <a:pPr>
                <a:defRPr/>
              </a:pPr>
              <a:t>‹N°›</a:t>
            </a:fld>
            <a:endParaRPr lang="en-GB"/>
          </a:p>
        </p:txBody>
      </p:sp>
    </p:spTree>
    <p:extLst>
      <p:ext uri="{BB962C8B-B14F-4D97-AF65-F5344CB8AC3E}">
        <p14:creationId xmlns:p14="http://schemas.microsoft.com/office/powerpoint/2010/main" val="338472996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D2437BE-2564-4787-A9D1-5318BA264B67}" type="slidenum">
              <a:rPr lang="en-GB" smtClean="0"/>
              <a:pPr eaLnBrk="1" hangingPunct="1"/>
              <a:t>1</a:t>
            </a:fld>
            <a:endParaRPr lang="en-GB" smtClean="0"/>
          </a:p>
        </p:txBody>
      </p:sp>
    </p:spTree>
    <p:extLst>
      <p:ext uri="{BB962C8B-B14F-4D97-AF65-F5344CB8AC3E}">
        <p14:creationId xmlns:p14="http://schemas.microsoft.com/office/powerpoint/2010/main" val="2729981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CH" dirty="0" smtClean="0"/>
              <a:t>Le dialogue</a:t>
            </a:r>
            <a:r>
              <a:rPr lang="fr-CH" baseline="0" dirty="0" smtClean="0"/>
              <a:t> permanent est la conséquence logique du principe de bonne foi et de la reconnaissance de la dignité des personnes handicapées. Les personnes handicapées sont les experts de leurs propres besoins, personne ne peut déterminer, mieux qu’eux, l’aménagement qui convient. En reconnaissant cela, le détenteur de devoirs permet de déterminer les besoins de la personne et d’évaluer les ressources et ainsi il évite d’agir de façon discriminatoire.  Si les deux parties concluent un accord, le processus prend fin. Sinon, il incombe au détenteur de devoirs de prouver que les critères objectifs n’étaient pas remplis.</a:t>
            </a: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10</a:t>
            </a:fld>
            <a:endParaRPr lang="en-GB" smtClean="0"/>
          </a:p>
        </p:txBody>
      </p:sp>
    </p:spTree>
    <p:extLst>
      <p:ext uri="{BB962C8B-B14F-4D97-AF65-F5344CB8AC3E}">
        <p14:creationId xmlns:p14="http://schemas.microsoft.com/office/powerpoint/2010/main" val="130392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CH" dirty="0" smtClean="0"/>
              <a:t>Le Comité</a:t>
            </a:r>
            <a:r>
              <a:rPr lang="fr-CH" baseline="0" dirty="0" smtClean="0"/>
              <a:t> des droits des personnes handicapées n’a pas encore défini l’évaluation objective du caractère raisonnable dans une Observation générale.</a:t>
            </a:r>
            <a:r>
              <a:rPr lang="en-US" sz="1200" kern="1200" baseline="0" dirty="0" smtClean="0">
                <a:solidFill>
                  <a:schemeClr val="tx1"/>
                </a:solidFill>
                <a:effectLst/>
                <a:latin typeface="+mn-lt"/>
                <a:ea typeface="+mn-ea"/>
                <a:cs typeface="+mn-cs"/>
              </a:rPr>
              <a:t> </a:t>
            </a:r>
            <a:r>
              <a:rPr lang="fr-FR" sz="1200" kern="1200" baseline="0" noProof="0" dirty="0" smtClean="0">
                <a:solidFill>
                  <a:schemeClr val="tx1"/>
                </a:solidFill>
                <a:effectLst/>
                <a:latin typeface="+mn-lt"/>
                <a:ea typeface="+mn-ea"/>
                <a:cs typeface="+mn-cs"/>
              </a:rPr>
              <a:t>Cependant, certains éléments résultent (globalement) de l’analyse de l’affaire </a:t>
            </a:r>
            <a:r>
              <a:rPr lang="fr-FR" sz="1200" kern="1200" noProof="0" dirty="0" err="1" smtClean="0">
                <a:solidFill>
                  <a:schemeClr val="tx1"/>
                </a:solidFill>
                <a:effectLst/>
                <a:latin typeface="+mn-lt"/>
                <a:ea typeface="+mn-ea"/>
                <a:cs typeface="+mn-cs"/>
              </a:rPr>
              <a:t>Jungelin</a:t>
            </a:r>
            <a:r>
              <a:rPr lang="fr-FR" sz="1200" kern="1200" noProof="0" dirty="0" smtClean="0">
                <a:solidFill>
                  <a:schemeClr val="tx1"/>
                </a:solidFill>
                <a:effectLst/>
                <a:latin typeface="+mn-lt"/>
                <a:ea typeface="+mn-ea"/>
                <a:cs typeface="+mn-cs"/>
              </a:rPr>
              <a:t> c. la Suède.  En s’appuyant sur ces éléments et ceux qui</a:t>
            </a:r>
            <a:r>
              <a:rPr lang="fr-FR" sz="1200" kern="1200" baseline="0" noProof="0" dirty="0" smtClean="0">
                <a:solidFill>
                  <a:schemeClr val="tx1"/>
                </a:solidFill>
                <a:effectLst/>
                <a:latin typeface="+mn-lt"/>
                <a:ea typeface="+mn-ea"/>
                <a:cs typeface="+mn-cs"/>
              </a:rPr>
              <a:t> sont déterminés en droit comparé, on obtient les éléments de la justification objective mentionnés ci-dessus</a:t>
            </a:r>
            <a:r>
              <a:rPr lang="en-US" sz="1200" kern="1200" baseline="0" dirty="0" smtClean="0">
                <a:solidFill>
                  <a:schemeClr val="tx1"/>
                </a:solidFill>
                <a:effectLst/>
                <a:latin typeface="+mn-lt"/>
                <a:ea typeface="+mn-ea"/>
                <a:cs typeface="+mn-cs"/>
              </a:rPr>
              <a:t>. </a:t>
            </a: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11</a:t>
            </a:fld>
            <a:endParaRPr lang="en-GB" smtClean="0"/>
          </a:p>
        </p:txBody>
      </p:sp>
    </p:spTree>
    <p:extLst>
      <p:ext uri="{BB962C8B-B14F-4D97-AF65-F5344CB8AC3E}">
        <p14:creationId xmlns:p14="http://schemas.microsoft.com/office/powerpoint/2010/main" val="10881318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12</a:t>
            </a:fld>
            <a:endParaRPr lang="en-GB" smtClean="0"/>
          </a:p>
        </p:txBody>
      </p:sp>
    </p:spTree>
    <p:extLst>
      <p:ext uri="{BB962C8B-B14F-4D97-AF65-F5344CB8AC3E}">
        <p14:creationId xmlns:p14="http://schemas.microsoft.com/office/powerpoint/2010/main" val="1220509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13</a:t>
            </a:fld>
            <a:endParaRPr lang="en-GB" smtClean="0"/>
          </a:p>
        </p:txBody>
      </p:sp>
    </p:spTree>
    <p:extLst>
      <p:ext uri="{BB962C8B-B14F-4D97-AF65-F5344CB8AC3E}">
        <p14:creationId xmlns:p14="http://schemas.microsoft.com/office/powerpoint/2010/main" val="20387855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14</a:t>
            </a:fld>
            <a:endParaRPr lang="en-GB" smtClean="0"/>
          </a:p>
        </p:txBody>
      </p:sp>
    </p:spTree>
    <p:extLst>
      <p:ext uri="{BB962C8B-B14F-4D97-AF65-F5344CB8AC3E}">
        <p14:creationId xmlns:p14="http://schemas.microsoft.com/office/powerpoint/2010/main" val="311620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CH" dirty="0" smtClean="0"/>
              <a:t>Certains aménagements</a:t>
            </a:r>
            <a:r>
              <a:rPr lang="fr-CH" baseline="0" dirty="0" smtClean="0"/>
              <a:t> peuvent avoir un coût élevé. Afin d’assurer l’exercice du droit concerné, le détenteur de devoirs doit épuiser les alternatives financières, s’il n’a pas les fonds pour mettre en œuvre l’aménagement. </a:t>
            </a: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15</a:t>
            </a:fld>
            <a:endParaRPr lang="en-GB" smtClean="0"/>
          </a:p>
        </p:txBody>
      </p:sp>
    </p:spTree>
    <p:extLst>
      <p:ext uri="{BB962C8B-B14F-4D97-AF65-F5344CB8AC3E}">
        <p14:creationId xmlns:p14="http://schemas.microsoft.com/office/powerpoint/2010/main" val="4360331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CH" dirty="0" smtClean="0"/>
              <a:t>Le détenteur de devoirs</a:t>
            </a:r>
            <a:r>
              <a:rPr lang="fr-CH" baseline="0" dirty="0" smtClean="0"/>
              <a:t> peut prouver, qu’en réalisant l’aménagement, il met en danger l’existence de l’entité ou la réalisation de ses activités principales. Ainsi une PME, pour procéder à l’aménagement relatif à un employé sur un fauteuil roulant, peut être contrainte d’installer un ascenseur. Après évaluation des coûts et de l’aide financière, le directeur peut conclure qu’un tel aménagement ferait peser une charge trop lourde, mettant alors l’entreprise dans une difficulté financière que ses revenus fixes ne pourraient combler, et finirait par compromettre jusqu’à son existence.</a:t>
            </a:r>
          </a:p>
          <a:p>
            <a:pPr eaLnBrk="1" hangingPunct="1">
              <a:spcBef>
                <a:spcPct val="0"/>
              </a:spcBef>
            </a:pPr>
            <a:endParaRPr lang="fr-CH" baseline="0"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16</a:t>
            </a:fld>
            <a:endParaRPr lang="en-GB" smtClean="0"/>
          </a:p>
        </p:txBody>
      </p:sp>
    </p:spTree>
    <p:extLst>
      <p:ext uri="{BB962C8B-B14F-4D97-AF65-F5344CB8AC3E}">
        <p14:creationId xmlns:p14="http://schemas.microsoft.com/office/powerpoint/2010/main" val="35100898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dirty="0" smtClean="0"/>
          </a:p>
          <a:p>
            <a:pPr eaLnBrk="1" hangingPunct="1">
              <a:spcBef>
                <a:spcPct val="0"/>
              </a:spcBef>
            </a:pPr>
            <a:endParaRPr lang="en-GB" dirty="0"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C2D9C5C-D753-4443-B1D7-30DBD5465C60}" type="slidenum">
              <a:rPr lang="en-GB" smtClean="0"/>
              <a:pPr eaLnBrk="1" hangingPunct="1"/>
              <a:t>17</a:t>
            </a:fld>
            <a:endParaRPr lang="en-GB" smtClean="0"/>
          </a:p>
        </p:txBody>
      </p:sp>
    </p:spTree>
    <p:extLst>
      <p:ext uri="{BB962C8B-B14F-4D97-AF65-F5344CB8AC3E}">
        <p14:creationId xmlns:p14="http://schemas.microsoft.com/office/powerpoint/2010/main" val="11134443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1CF200B-581C-42EF-A561-0D14B44C75F7}" type="slidenum">
              <a:rPr lang="en-GB" smtClean="0"/>
              <a:pPr eaLnBrk="1" hangingPunct="1"/>
              <a:t>18</a:t>
            </a:fld>
            <a:endParaRPr lang="en-GB" smtClean="0"/>
          </a:p>
        </p:txBody>
      </p:sp>
    </p:spTree>
    <p:extLst>
      <p:ext uri="{BB962C8B-B14F-4D97-AF65-F5344CB8AC3E}">
        <p14:creationId xmlns:p14="http://schemas.microsoft.com/office/powerpoint/2010/main" val="8387390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GB" b="1" dirty="0" err="1" smtClean="0"/>
              <a:t>Diapositive</a:t>
            </a:r>
            <a:r>
              <a:rPr lang="en-GB" b="1" dirty="0" smtClean="0"/>
              <a:t> 3</a:t>
            </a:r>
          </a:p>
          <a:p>
            <a:pPr eaLnBrk="1" hangingPunct="1">
              <a:spcBef>
                <a:spcPct val="0"/>
              </a:spcBef>
            </a:pPr>
            <a:endParaRPr lang="en-GB" dirty="0"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E8B3A54-EE3A-4ADD-B3F8-F3C28DDAB8D6}" type="slidenum">
              <a:rPr lang="en-GB" smtClean="0"/>
              <a:pPr eaLnBrk="1" hangingPunct="1"/>
              <a:t>19</a:t>
            </a:fld>
            <a:endParaRPr lang="en-GB" smtClean="0"/>
          </a:p>
        </p:txBody>
      </p:sp>
    </p:spTree>
    <p:extLst>
      <p:ext uri="{BB962C8B-B14F-4D97-AF65-F5344CB8AC3E}">
        <p14:creationId xmlns:p14="http://schemas.microsoft.com/office/powerpoint/2010/main" val="848027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0567023-9062-41D6-BB7F-C7B9F18E44FD}" type="slidenum">
              <a:rPr lang="en-GB" smtClean="0"/>
              <a:pPr eaLnBrk="1" hangingPunct="1"/>
              <a:t>2</a:t>
            </a:fld>
            <a:endParaRPr lang="en-GB" smtClean="0"/>
          </a:p>
        </p:txBody>
      </p:sp>
    </p:spTree>
    <p:extLst>
      <p:ext uri="{BB962C8B-B14F-4D97-AF65-F5344CB8AC3E}">
        <p14:creationId xmlns:p14="http://schemas.microsoft.com/office/powerpoint/2010/main" val="10177359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07FD479-3DB9-473E-B87E-E76E033A2844}" type="slidenum">
              <a:rPr lang="en-GB" smtClean="0"/>
              <a:pPr eaLnBrk="1" hangingPunct="1"/>
              <a:t>20</a:t>
            </a:fld>
            <a:endParaRPr lang="en-GB" smtClean="0"/>
          </a:p>
        </p:txBody>
      </p:sp>
    </p:spTree>
    <p:extLst>
      <p:ext uri="{BB962C8B-B14F-4D97-AF65-F5344CB8AC3E}">
        <p14:creationId xmlns:p14="http://schemas.microsoft.com/office/powerpoint/2010/main" val="3520032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C3D1552-E129-48E8-BC65-3DC9AFAFC7DE}" type="slidenum">
              <a:rPr lang="en-GB" smtClean="0"/>
              <a:pPr eaLnBrk="1" hangingPunct="1"/>
              <a:t>3</a:t>
            </a:fld>
            <a:endParaRPr lang="en-GB" smtClean="0"/>
          </a:p>
        </p:txBody>
      </p:sp>
    </p:spTree>
    <p:extLst>
      <p:ext uri="{BB962C8B-B14F-4D97-AF65-F5344CB8AC3E}">
        <p14:creationId xmlns:p14="http://schemas.microsoft.com/office/powerpoint/2010/main" val="960026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BE8A775-9BDF-4A20-9AAE-9996B50CF39D}" type="slidenum">
              <a:rPr lang="en-GB" smtClean="0"/>
              <a:pPr eaLnBrk="1" hangingPunct="1"/>
              <a:t>4</a:t>
            </a:fld>
            <a:endParaRPr lang="en-GB" smtClean="0"/>
          </a:p>
        </p:txBody>
      </p:sp>
    </p:spTree>
    <p:extLst>
      <p:ext uri="{BB962C8B-B14F-4D97-AF65-F5344CB8AC3E}">
        <p14:creationId xmlns:p14="http://schemas.microsoft.com/office/powerpoint/2010/main" val="2784306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b="1" smtClean="0"/>
          </a:p>
          <a:p>
            <a:pPr eaLnBrk="1" hangingPunct="1">
              <a:spcBef>
                <a:spcPct val="0"/>
              </a:spcBef>
            </a:pPr>
            <a:endParaRPr lang="en-GB"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A9955D4-09F0-410C-8659-7D25A27A9570}" type="slidenum">
              <a:rPr lang="en-GB" smtClean="0"/>
              <a:pPr eaLnBrk="1" hangingPunct="1"/>
              <a:t>5</a:t>
            </a:fld>
            <a:endParaRPr lang="en-GB" smtClean="0"/>
          </a:p>
        </p:txBody>
      </p:sp>
    </p:spTree>
    <p:extLst>
      <p:ext uri="{BB962C8B-B14F-4D97-AF65-F5344CB8AC3E}">
        <p14:creationId xmlns:p14="http://schemas.microsoft.com/office/powerpoint/2010/main" val="813192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6</a:t>
            </a:fld>
            <a:endParaRPr lang="en-GB" smtClean="0"/>
          </a:p>
        </p:txBody>
      </p:sp>
    </p:spTree>
    <p:extLst>
      <p:ext uri="{BB962C8B-B14F-4D97-AF65-F5344CB8AC3E}">
        <p14:creationId xmlns:p14="http://schemas.microsoft.com/office/powerpoint/2010/main" val="10543982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7</a:t>
            </a:fld>
            <a:endParaRPr lang="en-GB" smtClean="0"/>
          </a:p>
        </p:txBody>
      </p:sp>
    </p:spTree>
    <p:extLst>
      <p:ext uri="{BB962C8B-B14F-4D97-AF65-F5344CB8AC3E}">
        <p14:creationId xmlns:p14="http://schemas.microsoft.com/office/powerpoint/2010/main" val="27464217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8</a:t>
            </a:fld>
            <a:endParaRPr lang="en-GB" smtClean="0"/>
          </a:p>
        </p:txBody>
      </p:sp>
    </p:spTree>
    <p:extLst>
      <p:ext uri="{BB962C8B-B14F-4D97-AF65-F5344CB8AC3E}">
        <p14:creationId xmlns:p14="http://schemas.microsoft.com/office/powerpoint/2010/main" val="3172906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CH" dirty="0" smtClean="0"/>
              <a:t>Etant</a:t>
            </a:r>
            <a:r>
              <a:rPr lang="fr-CH" baseline="0" dirty="0" smtClean="0"/>
              <a:t> donné que l’évaluation du caractère raisonnable se fait à la demande du titulaire de droits, c’est à lui qu’incombe l’obligation d’adresser sa demande au détenteur de devoirs concerné. L’entité, à qui s’adresse la demande d’aménagement, qui peut prouver qu’elle n’est pas le détenteur de devoirs, ou qu’il y a un détenteur de devoirs premier, peut refuser l’aménagement, sans être accusé de discrimination fondée sur le handicap. Les lois et règlements doivent définir le détenteur de devoirs pour éviter de faire peser sur la personne handicapée, qui fait la demande d’aménagement, la charge d’avoir à définir les responsabilités. </a:t>
            </a: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9</a:t>
            </a:fld>
            <a:endParaRPr lang="en-GB" smtClean="0"/>
          </a:p>
        </p:txBody>
      </p:sp>
    </p:spTree>
    <p:extLst>
      <p:ext uri="{BB962C8B-B14F-4D97-AF65-F5344CB8AC3E}">
        <p14:creationId xmlns:p14="http://schemas.microsoft.com/office/powerpoint/2010/main" val="18433582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Image 9" descr="OHCHR_logo_EN_blu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9300" y="6018213"/>
            <a:ext cx="18256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6" descr="UN_log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8725" y="6188075"/>
            <a:ext cx="57467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7" name="Image 8" descr="title_slide_background_3_shine.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50" y="0"/>
            <a:ext cx="91551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12"/>
          <p:cNvCxnSpPr/>
          <p:nvPr userDrawn="1"/>
        </p:nvCxnSpPr>
        <p:spPr>
          <a:xfrm rot="5400000">
            <a:off x="-849312" y="1438275"/>
            <a:ext cx="2874962"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Picture 12" descr="ppt_white"/>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78313" y="5413375"/>
            <a:ext cx="41402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723900" y="2041240"/>
            <a:ext cx="6590166" cy="1150263"/>
          </a:xfrm>
        </p:spPr>
        <p:txBody>
          <a:bodyPr/>
          <a:lstStyle>
            <a:lvl1pPr>
              <a:defRPr sz="2800" b="1" baseline="0">
                <a:solidFill>
                  <a:schemeClr val="bg1"/>
                </a:solidFill>
              </a:defRPr>
            </a:lvl1pPr>
          </a:lstStyle>
          <a:p>
            <a:r>
              <a:rPr lang="en-US" smtClean="0"/>
              <a:t>Cliquez et modifiez le titre</a:t>
            </a:r>
            <a:endParaRPr lang="fr-FR" dirty="0"/>
          </a:p>
        </p:txBody>
      </p:sp>
      <p:sp>
        <p:nvSpPr>
          <p:cNvPr id="3" name="Sous-titre 2"/>
          <p:cNvSpPr>
            <a:spLocks noGrp="1"/>
          </p:cNvSpPr>
          <p:nvPr>
            <p:ph type="subTitle" idx="1"/>
          </p:nvPr>
        </p:nvSpPr>
        <p:spPr>
          <a:xfrm>
            <a:off x="723900" y="4248607"/>
            <a:ext cx="6590166" cy="978756"/>
          </a:xfrm>
        </p:spPr>
        <p:txBody>
          <a:bodyPr>
            <a:normAutofit/>
          </a:bodyPr>
          <a:lstStyle>
            <a:lvl1pPr marL="0" indent="0" algn="l">
              <a:buNone/>
              <a:defRPr sz="2000"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Cliquez</a:t>
            </a:r>
            <a:r>
              <a:rPr lang="en-US" dirty="0" smtClean="0"/>
              <a:t> pour modifier le style des </a:t>
            </a:r>
            <a:r>
              <a:rPr lang="en-US" dirty="0" err="1" smtClean="0"/>
              <a:t>sous-titres</a:t>
            </a:r>
            <a:r>
              <a:rPr lang="en-US" dirty="0" smtClean="0"/>
              <a:t> du masque</a:t>
            </a:r>
            <a:endParaRPr lang="fr-FR" dirty="0"/>
          </a:p>
        </p:txBody>
      </p:sp>
    </p:spTree>
    <p:extLst>
      <p:ext uri="{BB962C8B-B14F-4D97-AF65-F5344CB8AC3E}">
        <p14:creationId xmlns:p14="http://schemas.microsoft.com/office/powerpoint/2010/main" val="3012435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tx2"/>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740832" y="1498601"/>
            <a:ext cx="7567085" cy="4477698"/>
          </a:xfrm>
        </p:spPr>
        <p:txBody>
          <a:body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e la date 3"/>
          <p:cNvSpPr>
            <a:spLocks noGrp="1"/>
          </p:cNvSpPr>
          <p:nvPr>
            <p:ph type="dt" sz="half" idx="10"/>
          </p:nvPr>
        </p:nvSpPr>
        <p:spPr/>
        <p:txBody>
          <a:bodyPr/>
          <a:lstStyle>
            <a:lvl1pPr>
              <a:defRPr/>
            </a:lvl1pPr>
          </a:lstStyle>
          <a:p>
            <a:pPr>
              <a:defRPr/>
            </a:pPr>
            <a:fld id="{69243AB9-F9DF-46D0-9C4D-288161D82B06}" type="datetime1">
              <a:rPr lang="fr-FR"/>
              <a:pPr>
                <a:defRPr/>
              </a:pPr>
              <a:t>30/09/2015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014482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sz="half" idx="1"/>
          </p:nvPr>
        </p:nvSpPr>
        <p:spPr>
          <a:xfrm>
            <a:off x="740832" y="1498601"/>
            <a:ext cx="3754968"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contenu 3"/>
          <p:cNvSpPr>
            <a:spLocks noGrp="1"/>
          </p:cNvSpPr>
          <p:nvPr>
            <p:ph sz="half" idx="2"/>
          </p:nvPr>
        </p:nvSpPr>
        <p:spPr>
          <a:xfrm>
            <a:off x="4648200" y="1498601"/>
            <a:ext cx="3659717"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e la date 3"/>
          <p:cNvSpPr>
            <a:spLocks noGrp="1"/>
          </p:cNvSpPr>
          <p:nvPr>
            <p:ph type="dt" sz="half" idx="10"/>
          </p:nvPr>
        </p:nvSpPr>
        <p:spPr/>
        <p:txBody>
          <a:bodyPr/>
          <a:lstStyle>
            <a:lvl1pPr>
              <a:defRPr/>
            </a:lvl1pPr>
          </a:lstStyle>
          <a:p>
            <a:pPr>
              <a:defRPr/>
            </a:pPr>
            <a:fld id="{4966AB32-F3D4-453C-BD6E-4CAA2379DF48}" type="datetime1">
              <a:rPr lang="fr-FR"/>
              <a:pPr>
                <a:defRPr/>
              </a:pPr>
              <a:t>30/09/2015</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709298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texte 2"/>
          <p:cNvSpPr>
            <a:spLocks noGrp="1"/>
          </p:cNvSpPr>
          <p:nvPr>
            <p:ph type="body" idx="1"/>
          </p:nvPr>
        </p:nvSpPr>
        <p:spPr>
          <a:xfrm>
            <a:off x="740832" y="1498600"/>
            <a:ext cx="3756556"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4" name="Espace réservé du contenu 3"/>
          <p:cNvSpPr>
            <a:spLocks noGrp="1"/>
          </p:cNvSpPr>
          <p:nvPr>
            <p:ph sz="half" idx="2"/>
          </p:nvPr>
        </p:nvSpPr>
        <p:spPr>
          <a:xfrm>
            <a:off x="740832" y="2174875"/>
            <a:ext cx="3756556"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u texte 4"/>
          <p:cNvSpPr>
            <a:spLocks noGrp="1"/>
          </p:cNvSpPr>
          <p:nvPr>
            <p:ph type="body" sz="quarter" idx="3"/>
          </p:nvPr>
        </p:nvSpPr>
        <p:spPr>
          <a:xfrm>
            <a:off x="4645026" y="1498600"/>
            <a:ext cx="3662892"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6" name="Espace réservé du contenu 5"/>
          <p:cNvSpPr>
            <a:spLocks noGrp="1"/>
          </p:cNvSpPr>
          <p:nvPr>
            <p:ph sz="quarter" idx="4"/>
          </p:nvPr>
        </p:nvSpPr>
        <p:spPr>
          <a:xfrm>
            <a:off x="4645026" y="2174875"/>
            <a:ext cx="3662892"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7" name="Espace réservé de la date 3"/>
          <p:cNvSpPr>
            <a:spLocks noGrp="1"/>
          </p:cNvSpPr>
          <p:nvPr>
            <p:ph type="dt" sz="half" idx="10"/>
          </p:nvPr>
        </p:nvSpPr>
        <p:spPr/>
        <p:txBody>
          <a:bodyPr/>
          <a:lstStyle>
            <a:lvl1pPr>
              <a:defRPr/>
            </a:lvl1pPr>
          </a:lstStyle>
          <a:p>
            <a:pPr>
              <a:defRPr/>
            </a:pPr>
            <a:fld id="{7C4161DA-FDD2-4FF5-B829-462B05951E1B}" type="datetime1">
              <a:rPr lang="fr-FR"/>
              <a:pPr>
                <a:defRPr/>
              </a:pPr>
              <a:t>30/09/2015</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377313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e la date 3"/>
          <p:cNvSpPr>
            <a:spLocks noGrp="1"/>
          </p:cNvSpPr>
          <p:nvPr>
            <p:ph type="dt" sz="half" idx="10"/>
          </p:nvPr>
        </p:nvSpPr>
        <p:spPr/>
        <p:txBody>
          <a:bodyPr/>
          <a:lstStyle>
            <a:lvl1pPr>
              <a:defRPr/>
            </a:lvl1pPr>
          </a:lstStyle>
          <a:p>
            <a:pPr>
              <a:defRPr/>
            </a:pPr>
            <a:fld id="{AE5C9011-5122-495B-8258-1D609FEBDB4F}" type="datetime1">
              <a:rPr lang="fr-FR"/>
              <a:pPr>
                <a:defRPr/>
              </a:pPr>
              <a:t>30/09/2015</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399402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4485B7B-FB10-4DF8-9800-15A98B20577D}" type="datetime1">
              <a:rPr lang="fr-FR"/>
              <a:pPr>
                <a:defRPr/>
              </a:pPr>
              <a:t>30/09/2015</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84010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14397" y="273050"/>
            <a:ext cx="2751116" cy="1162050"/>
          </a:xfrm>
        </p:spPr>
        <p:txBody>
          <a:bodyPr/>
          <a:lstStyle>
            <a:lvl1pPr algn="l">
              <a:defRPr sz="20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3575050" y="273051"/>
            <a:ext cx="4759583" cy="5703248"/>
          </a:xfrm>
        </p:spPr>
        <p:txBody>
          <a:bodyPr/>
          <a:lstStyle>
            <a:lvl1pPr>
              <a:defRPr sz="26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texte 3"/>
          <p:cNvSpPr>
            <a:spLocks noGrp="1"/>
          </p:cNvSpPr>
          <p:nvPr>
            <p:ph type="body" sz="half" idx="2"/>
          </p:nvPr>
        </p:nvSpPr>
        <p:spPr>
          <a:xfrm>
            <a:off x="714397" y="1435101"/>
            <a:ext cx="2751116" cy="45709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7" name="Espace réservé de la date 4"/>
          <p:cNvSpPr>
            <a:spLocks noGrp="1"/>
          </p:cNvSpPr>
          <p:nvPr>
            <p:ph type="dt" sz="half" idx="10"/>
          </p:nvPr>
        </p:nvSpPr>
        <p:spPr>
          <a:xfrm>
            <a:off x="714375" y="6356350"/>
            <a:ext cx="2751138" cy="365125"/>
          </a:xfrm>
        </p:spPr>
        <p:txBody>
          <a:bodyPr/>
          <a:lstStyle>
            <a:lvl1pPr>
              <a:defRPr/>
            </a:lvl1pPr>
          </a:lstStyle>
          <a:p>
            <a:pPr>
              <a:defRPr/>
            </a:pPr>
            <a:fld id="{E3B872F5-514F-4212-8457-25706A73EA48}" type="datetime1">
              <a:rPr lang="fr-FR"/>
              <a:pPr>
                <a:defRPr/>
              </a:pPr>
              <a:t>30/09/2015</a:t>
            </a:fld>
            <a:endParaRPr lang="fr-FR"/>
          </a:p>
        </p:txBody>
      </p:sp>
      <p:sp>
        <p:nvSpPr>
          <p:cNvPr id="8" name="Espace réservé du pied de page 5"/>
          <p:cNvSpPr>
            <a:spLocks noGrp="1"/>
          </p:cNvSpPr>
          <p:nvPr>
            <p:ph type="ftr" sz="quarter" idx="11"/>
          </p:nvPr>
        </p:nvSpPr>
        <p:spPr>
          <a:xfrm>
            <a:off x="3575050" y="6356350"/>
            <a:ext cx="3659188" cy="365125"/>
          </a:xfrm>
        </p:spPr>
        <p:txBody>
          <a:bodyPr/>
          <a:lstStyle>
            <a:lvl1pPr algn="l">
              <a:defRPr/>
            </a:lvl1pPr>
          </a:lstStyle>
          <a:p>
            <a:pPr>
              <a:defRPr/>
            </a:pPr>
            <a:endParaRPr lang="fr-FR"/>
          </a:p>
        </p:txBody>
      </p:sp>
    </p:spTree>
    <p:extLst>
      <p:ext uri="{BB962C8B-B14F-4D97-AF65-F5344CB8AC3E}">
        <p14:creationId xmlns:p14="http://schemas.microsoft.com/office/powerpoint/2010/main" val="2290231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37073" y="4808256"/>
            <a:ext cx="7563541" cy="423001"/>
          </a:xfrm>
        </p:spPr>
        <p:txBody>
          <a:bodyPr anchor="b"/>
          <a:lstStyle>
            <a:lvl1pPr algn="l">
              <a:defRPr sz="22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pour une image  2"/>
          <p:cNvSpPr>
            <a:spLocks noGrp="1"/>
          </p:cNvSpPr>
          <p:nvPr>
            <p:ph type="pic" idx="1"/>
          </p:nvPr>
        </p:nvSpPr>
        <p:spPr>
          <a:xfrm>
            <a:off x="850473" y="612775"/>
            <a:ext cx="7450141"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737073" y="5231258"/>
            <a:ext cx="7563541" cy="60896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7" name="Espace réservé de la date 4"/>
          <p:cNvSpPr>
            <a:spLocks noGrp="1"/>
          </p:cNvSpPr>
          <p:nvPr>
            <p:ph type="dt" sz="half" idx="10"/>
          </p:nvPr>
        </p:nvSpPr>
        <p:spPr>
          <a:xfrm>
            <a:off x="850900" y="6356350"/>
            <a:ext cx="1739900" cy="365125"/>
          </a:xfrm>
        </p:spPr>
        <p:txBody>
          <a:bodyPr/>
          <a:lstStyle>
            <a:lvl1pPr>
              <a:defRPr/>
            </a:lvl1pPr>
          </a:lstStyle>
          <a:p>
            <a:pPr>
              <a:defRPr/>
            </a:pPr>
            <a:fld id="{FC3F4E27-22F6-4CE6-964E-8498F5F4A205}" type="datetime1">
              <a:rPr lang="fr-FR"/>
              <a:pPr>
                <a:defRPr/>
              </a:pPr>
              <a:t>30/09/2015</a:t>
            </a:fld>
            <a:endParaRPr lang="fr-FR"/>
          </a:p>
        </p:txBody>
      </p:sp>
      <p:sp>
        <p:nvSpPr>
          <p:cNvPr id="8" name="Espace réservé du pied de page 5"/>
          <p:cNvSpPr>
            <a:spLocks noGrp="1"/>
          </p:cNvSpPr>
          <p:nvPr>
            <p:ph type="ftr" sz="quarter" idx="11"/>
          </p:nvPr>
        </p:nvSpPr>
        <p:spPr/>
        <p:txBody>
          <a:bodyPr/>
          <a:lstStyle>
            <a:lvl1pPr algn="l">
              <a:defRPr/>
            </a:lvl1pPr>
          </a:lstStyle>
          <a:p>
            <a:pPr>
              <a:defRPr/>
            </a:pPr>
            <a:endParaRPr lang="fr-FR"/>
          </a:p>
        </p:txBody>
      </p:sp>
    </p:spTree>
    <p:extLst>
      <p:ext uri="{BB962C8B-B14F-4D97-AF65-F5344CB8AC3E}">
        <p14:creationId xmlns:p14="http://schemas.microsoft.com/office/powerpoint/2010/main" val="1939971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41363" y="274638"/>
            <a:ext cx="75660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GB" smtClean="0"/>
          </a:p>
        </p:txBody>
      </p:sp>
      <p:sp>
        <p:nvSpPr>
          <p:cNvPr id="1027" name="Espace réservé du texte 2"/>
          <p:cNvSpPr>
            <a:spLocks noGrp="1"/>
          </p:cNvSpPr>
          <p:nvPr>
            <p:ph type="body" idx="1"/>
          </p:nvPr>
        </p:nvSpPr>
        <p:spPr bwMode="auto">
          <a:xfrm>
            <a:off x="741363" y="1498600"/>
            <a:ext cx="7566025" cy="442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smtClean="0"/>
          </a:p>
        </p:txBody>
      </p:sp>
      <p:sp>
        <p:nvSpPr>
          <p:cNvPr id="4" name="Espace réservé de la date 3"/>
          <p:cNvSpPr>
            <a:spLocks noGrp="1"/>
          </p:cNvSpPr>
          <p:nvPr>
            <p:ph type="dt" sz="half" idx="2"/>
          </p:nvPr>
        </p:nvSpPr>
        <p:spPr>
          <a:xfrm>
            <a:off x="741363" y="6356350"/>
            <a:ext cx="1849437"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474747"/>
                </a:solidFill>
                <a:ea typeface="ＭＳ Ｐゴシック" pitchFamily="-108" charset="-128"/>
                <a:cs typeface="Arial" charset="0"/>
              </a:defRPr>
            </a:lvl1pPr>
          </a:lstStyle>
          <a:p>
            <a:pPr>
              <a:defRPr/>
            </a:pPr>
            <a:fld id="{C873D5DF-F976-4EFA-833E-90A9D45E67E5}" type="datetime1">
              <a:rPr lang="fr-FR"/>
              <a:pPr>
                <a:defRPr/>
              </a:pPr>
              <a:t>30/09/2015</a:t>
            </a:fld>
            <a:endParaRPr lang="fr-FR"/>
          </a:p>
        </p:txBody>
      </p:sp>
      <p:sp>
        <p:nvSpPr>
          <p:cNvPr id="5" name="Espace réservé du pied de page 4"/>
          <p:cNvSpPr>
            <a:spLocks noGrp="1"/>
          </p:cNvSpPr>
          <p:nvPr>
            <p:ph type="ftr" sz="quarter" idx="3"/>
          </p:nvPr>
        </p:nvSpPr>
        <p:spPr>
          <a:xfrm>
            <a:off x="2824163" y="6356350"/>
            <a:ext cx="32639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lumMod val="90000"/>
                    <a:lumOff val="10000"/>
                  </a:schemeClr>
                </a:solidFill>
                <a:latin typeface="Arial"/>
                <a:ea typeface="+mn-ea"/>
                <a:cs typeface="Arial"/>
              </a:defRPr>
            </a:lvl1pPr>
          </a:lstStyle>
          <a:p>
            <a:pPr>
              <a:defRPr/>
            </a:pPr>
            <a:endParaRPr lang="fr-FR"/>
          </a:p>
        </p:txBody>
      </p:sp>
      <p:cxnSp>
        <p:nvCxnSpPr>
          <p:cNvPr id="12"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031" name="Picture 9" descr="ppt"/>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19" r:id="rId1"/>
    <p:sldLayoutId id="2147483914" r:id="rId2"/>
    <p:sldLayoutId id="2147483915" r:id="rId3"/>
    <p:sldLayoutId id="2147483916" r:id="rId4"/>
    <p:sldLayoutId id="2147483917" r:id="rId5"/>
    <p:sldLayoutId id="2147483918" r:id="rId6"/>
    <p:sldLayoutId id="2147483920" r:id="rId7"/>
    <p:sldLayoutId id="2147483921" r:id="rId8"/>
  </p:sldLayoutIdLst>
  <p:timing>
    <p:tnLst>
      <p:par>
        <p:cTn id="1" dur="indefinite" restart="never" nodeType="tmRoot"/>
      </p:par>
    </p:tnLst>
  </p:timing>
  <p:txStyles>
    <p:title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p:titleStyle>
    <p:bodyStyle>
      <a:lvl1pPr marL="342900" indent="-342900" algn="l" defTabSz="457200" rtl="0" eaLnBrk="0" fontAlgn="base" hangingPunct="0">
        <a:spcBef>
          <a:spcPct val="20000"/>
        </a:spcBef>
        <a:spcAft>
          <a:spcPct val="0"/>
        </a:spcAft>
        <a:buClr>
          <a:schemeClr val="tx2"/>
        </a:buClr>
        <a:buFont typeface="Wingdings" pitchFamily="2" charset="2"/>
        <a:buChar char="§"/>
        <a:defRPr sz="2600" kern="1200">
          <a:solidFill>
            <a:schemeClr val="tx1"/>
          </a:solidFill>
          <a:latin typeface="Arial"/>
          <a:ea typeface="ＭＳ Ｐゴシック" pitchFamily="-108" charset="-128"/>
          <a:cs typeface="Arial"/>
        </a:defRPr>
      </a:lvl1pPr>
      <a:lvl2pPr marL="742950" indent="-285750" algn="l" defTabSz="457200" rtl="0" eaLnBrk="0" fontAlgn="base" hangingPunct="0">
        <a:spcBef>
          <a:spcPct val="20000"/>
        </a:spcBef>
        <a:spcAft>
          <a:spcPct val="0"/>
        </a:spcAft>
        <a:buClr>
          <a:schemeClr val="tx2"/>
        </a:buClr>
        <a:buFont typeface="Wingdings" pitchFamily="2" charset="2"/>
        <a:buChar char="§"/>
        <a:defRPr sz="2400" kern="1200">
          <a:solidFill>
            <a:schemeClr val="tx1"/>
          </a:solidFill>
          <a:latin typeface="Arial"/>
          <a:ea typeface="ＭＳ Ｐゴシック" pitchFamily="-108" charset="-128"/>
          <a:cs typeface="Arial"/>
        </a:defRPr>
      </a:lvl2pPr>
      <a:lvl3pPr marL="1143000" indent="-228600" algn="l" defTabSz="457200" rtl="0" eaLnBrk="0" fontAlgn="base" hangingPunct="0">
        <a:spcBef>
          <a:spcPct val="20000"/>
        </a:spcBef>
        <a:spcAft>
          <a:spcPct val="0"/>
        </a:spcAft>
        <a:buClr>
          <a:schemeClr val="tx2"/>
        </a:buClr>
        <a:buFont typeface="Wingdings" pitchFamily="2" charset="2"/>
        <a:buChar char="§"/>
        <a:defRPr sz="2200" kern="1200">
          <a:solidFill>
            <a:schemeClr val="tx1"/>
          </a:solidFill>
          <a:latin typeface="Arial"/>
          <a:ea typeface="ＭＳ Ｐゴシック" pitchFamily="-108" charset="-128"/>
          <a:cs typeface="Arial"/>
        </a:defRPr>
      </a:lvl3pPr>
      <a:lvl4pPr marL="16002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4pPr>
      <a:lvl5pPr marL="20574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10"/>
          <p:cNvSpPr>
            <a:spLocks noGrp="1"/>
          </p:cNvSpPr>
          <p:nvPr>
            <p:ph type="ctrTitle"/>
          </p:nvPr>
        </p:nvSpPr>
        <p:spPr>
          <a:xfrm>
            <a:off x="723900" y="1930400"/>
            <a:ext cx="7348538" cy="1149350"/>
          </a:xfrm>
        </p:spPr>
        <p:txBody>
          <a:bodyPr/>
          <a:lstStyle/>
          <a:p>
            <a:r>
              <a:rPr lang="fr-FR" sz="3400" smtClean="0">
                <a:latin typeface="Arial" charset="0"/>
                <a:ea typeface="ＭＳ Ｐゴシック" pitchFamily="34" charset="-128"/>
                <a:cs typeface="Arial" charset="0"/>
              </a:rPr>
              <a:t>La Discrimination</a:t>
            </a:r>
            <a:r>
              <a:rPr lang="fr-FR" sz="3400" dirty="0" smtClean="0">
                <a:latin typeface="Arial" charset="0"/>
                <a:ea typeface="ＭＳ Ｐゴシック" pitchFamily="34" charset="-128"/>
                <a:cs typeface="Arial" charset="0"/>
              </a:rPr>
              <a:t/>
            </a:r>
            <a:br>
              <a:rPr lang="fr-FR" sz="3400" dirty="0" smtClean="0">
                <a:latin typeface="Arial" charset="0"/>
                <a:ea typeface="ＭＳ Ｐゴシック" pitchFamily="34" charset="-128"/>
                <a:cs typeface="Arial" charset="0"/>
              </a:rPr>
            </a:br>
            <a:r>
              <a:rPr lang="fr-FR" sz="3400" dirty="0" smtClean="0">
                <a:latin typeface="Arial" charset="0"/>
                <a:ea typeface="ＭＳ Ｐゴシック" pitchFamily="34" charset="-128"/>
                <a:cs typeface="Arial" charset="0"/>
              </a:rPr>
              <a:t>fondée sur le handicap</a:t>
            </a:r>
          </a:p>
        </p:txBody>
      </p:sp>
      <p:sp>
        <p:nvSpPr>
          <p:cNvPr id="5123" name="Sous-titre 9"/>
          <p:cNvSpPr>
            <a:spLocks noGrp="1"/>
          </p:cNvSpPr>
          <p:nvPr>
            <p:ph type="subTitle" idx="1"/>
          </p:nvPr>
        </p:nvSpPr>
        <p:spPr>
          <a:xfrm>
            <a:off x="723900" y="4248150"/>
            <a:ext cx="6589713" cy="979488"/>
          </a:xfrm>
        </p:spPr>
        <p:txBody>
          <a:bodyPr/>
          <a:lstStyle/>
          <a:p>
            <a:r>
              <a:rPr lang="en-US" sz="3200" dirty="0" smtClean="0">
                <a:solidFill>
                  <a:schemeClr val="bg1"/>
                </a:solidFill>
                <a:latin typeface="Arial" charset="0"/>
                <a:ea typeface="ＭＳ Ｐゴシック" pitchFamily="34" charset="-128"/>
                <a:cs typeface="Arial" charset="0"/>
              </a:rPr>
              <a:t>Module 5</a:t>
            </a:r>
          </a:p>
        </p:txBody>
      </p:sp>
      <p:sp>
        <p:nvSpPr>
          <p:cNvPr id="4" name="ZoneTexte 3"/>
          <p:cNvSpPr txBox="1"/>
          <p:nvPr/>
        </p:nvSpPr>
        <p:spPr>
          <a:xfrm>
            <a:off x="6359753" y="5542493"/>
            <a:ext cx="2714171" cy="892552"/>
          </a:xfrm>
          <a:prstGeom prst="rect">
            <a:avLst/>
          </a:prstGeom>
          <a:solidFill>
            <a:srgbClr val="006FB7"/>
          </a:solidFill>
          <a:ln>
            <a:solidFill>
              <a:schemeClr val="accent1"/>
            </a:solidFill>
          </a:ln>
        </p:spPr>
        <p:txBody>
          <a:bodyPr wrap="square" rtlCol="0">
            <a:spAutoFit/>
          </a:bodyPr>
          <a:lstStyle/>
          <a:p>
            <a:r>
              <a:rPr lang="fr-FR" sz="1400" dirty="0">
                <a:solidFill>
                  <a:schemeClr val="bg1"/>
                </a:solidFill>
              </a:rPr>
              <a:t>Bureau du Haut </a:t>
            </a:r>
            <a:r>
              <a:rPr lang="fr-FR" sz="1400" dirty="0" smtClean="0">
                <a:solidFill>
                  <a:schemeClr val="bg1"/>
                </a:solidFill>
              </a:rPr>
              <a:t>Commissariat</a:t>
            </a:r>
          </a:p>
          <a:p>
            <a:pPr algn="ctr"/>
            <a:r>
              <a:rPr lang="fr-FR" b="1" dirty="0" smtClean="0">
                <a:solidFill>
                  <a:schemeClr val="bg1"/>
                </a:solidFill>
              </a:rPr>
              <a:t>DROITS DE L’HOMME</a:t>
            </a:r>
          </a:p>
          <a:p>
            <a:pPr algn="ctr"/>
            <a:r>
              <a:rPr lang="fr-FR" sz="2000" dirty="0">
                <a:solidFill>
                  <a:schemeClr val="bg1"/>
                </a:solidFill>
              </a:rPr>
              <a:t>NATIONS </a:t>
            </a:r>
            <a:r>
              <a:rPr lang="fr-FR" sz="2000" dirty="0" smtClean="0">
                <a:solidFill>
                  <a:schemeClr val="bg1"/>
                </a:solidFill>
              </a:rPr>
              <a:t>UNIES</a:t>
            </a:r>
            <a:endParaRPr lang="fr-FR" sz="2000" dirty="0">
              <a:solidFill>
                <a:schemeClr val="bg1"/>
              </a:solidFill>
            </a:endParaRPr>
          </a:p>
        </p:txBody>
      </p:sp>
      <p:sp>
        <p:nvSpPr>
          <p:cNvPr id="5" name="ZoneTexte 4"/>
          <p:cNvSpPr txBox="1"/>
          <p:nvPr/>
        </p:nvSpPr>
        <p:spPr>
          <a:xfrm>
            <a:off x="4018756" y="6435045"/>
            <a:ext cx="1235415" cy="276999"/>
          </a:xfrm>
          <a:prstGeom prst="rect">
            <a:avLst/>
          </a:prstGeom>
          <a:solidFill>
            <a:srgbClr val="006FB7"/>
          </a:solidFill>
        </p:spPr>
        <p:txBody>
          <a:bodyPr wrap="square" rtlCol="0">
            <a:spAutoFit/>
          </a:bodyPr>
          <a:lstStyle/>
          <a:p>
            <a:pPr algn="ctr"/>
            <a:r>
              <a:rPr lang="fr-FR" sz="1200" dirty="0" smtClean="0">
                <a:solidFill>
                  <a:schemeClr val="bg1"/>
                </a:solidFill>
              </a:rPr>
              <a:t>Nations Unies</a:t>
            </a:r>
            <a:endParaRPr lang="fr-FR" sz="12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fr-FR" sz="3600" dirty="0" smtClean="0">
                <a:latin typeface="Arial" charset="0"/>
                <a:ea typeface="ＭＳ Ｐゴシック" pitchFamily="34" charset="-128"/>
                <a:cs typeface="Arial" charset="0"/>
              </a:rPr>
              <a:t>Aménagement raisonnable</a:t>
            </a:r>
            <a:br>
              <a:rPr lang="fr-FR" sz="3600" dirty="0" smtClean="0">
                <a:latin typeface="Arial" charset="0"/>
                <a:ea typeface="ＭＳ Ｐゴシック" pitchFamily="34" charset="-128"/>
                <a:cs typeface="Arial" charset="0"/>
              </a:rPr>
            </a:br>
            <a:r>
              <a:rPr lang="en-US" sz="2400" dirty="0" smtClean="0">
                <a:cs typeface="Arial" charset="0"/>
              </a:rPr>
              <a:t>Dialogue permanent</a:t>
            </a:r>
            <a:r>
              <a:rPr lang="en-US" sz="3600" dirty="0">
                <a:cs typeface="Arial" charset="0"/>
              </a:rPr>
              <a:t/>
            </a:r>
            <a:br>
              <a:rPr lang="en-US" sz="3600" dirty="0">
                <a:cs typeface="Arial" charset="0"/>
              </a:rPr>
            </a:b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marL="457200" indent="-457200" eaLnBrk="1" hangingPunct="1">
              <a:lnSpc>
                <a:spcPct val="90000"/>
              </a:lnSpc>
              <a:spcBef>
                <a:spcPct val="20000"/>
              </a:spcBef>
              <a:buClr>
                <a:schemeClr val="tx2"/>
              </a:buClr>
              <a:buFont typeface="Arial" panose="020B0604020202020204" pitchFamily="34" charset="0"/>
              <a:buChar char="•"/>
            </a:pPr>
            <a:r>
              <a:rPr lang="fr-FR" sz="2400" dirty="0" smtClean="0"/>
              <a:t>Le détenteur de devoirs et le titulaire de droits doivent entamer un dialogue permanent afin de déterminer les aménagements nécessaires</a:t>
            </a:r>
          </a:p>
          <a:p>
            <a:pPr eaLnBrk="1" hangingPunct="1">
              <a:lnSpc>
                <a:spcPct val="90000"/>
              </a:lnSpc>
              <a:spcBef>
                <a:spcPct val="20000"/>
              </a:spcBef>
              <a:buClr>
                <a:schemeClr val="tx2"/>
              </a:buClr>
            </a:pPr>
            <a:endParaRPr lang="fr-FR" sz="2200" dirty="0" smtClean="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fr-FR" sz="2400" dirty="0" smtClean="0">
                <a:cs typeface="Arial" charset="0"/>
              </a:rPr>
              <a:t>Si un accord survient entre les deux parties, l’aménagement est réalisé et le processus prend fin</a:t>
            </a:r>
          </a:p>
          <a:p>
            <a:pPr marL="457200" indent="-457200" eaLnBrk="1" hangingPunct="1">
              <a:lnSpc>
                <a:spcPct val="90000"/>
              </a:lnSpc>
              <a:spcBef>
                <a:spcPct val="20000"/>
              </a:spcBef>
              <a:buClr>
                <a:schemeClr val="tx2"/>
              </a:buClr>
              <a:buFont typeface="Arial" panose="020B0604020202020204" pitchFamily="34" charset="0"/>
              <a:buChar char="•"/>
            </a:pPr>
            <a:endParaRPr lang="fr-FR" sz="2200" dirty="0" smtClean="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fr-FR" sz="2400" dirty="0" smtClean="0"/>
              <a:t>Si aucun accord n’est conclu, le détenteur de devoirs doit fournir une justification objective pour rejeter sa responsabilité en matière de discrimination</a:t>
            </a:r>
            <a:r>
              <a:rPr lang="en-US" sz="2400" dirty="0" smtClean="0"/>
              <a:t>  </a:t>
            </a:r>
            <a:endParaRPr lang="en-GB" sz="2400" dirty="0"/>
          </a:p>
          <a:p>
            <a:pPr eaLnBrk="1" hangingPunct="1">
              <a:lnSpc>
                <a:spcPct val="90000"/>
              </a:lnSpc>
              <a:spcBef>
                <a:spcPct val="20000"/>
              </a:spcBef>
              <a:buClr>
                <a:schemeClr val="tx2"/>
              </a:buClr>
            </a:pPr>
            <a:endParaRPr lang="en-US" sz="2200" dirty="0" smtClean="0">
              <a:cs typeface="Arial" charset="0"/>
            </a:endParaRPr>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extLst>
      <p:ext uri="{BB962C8B-B14F-4D97-AF65-F5344CB8AC3E}">
        <p14:creationId xmlns:p14="http://schemas.microsoft.com/office/powerpoint/2010/main" val="24239765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fr-FR" sz="3600" dirty="0" smtClean="0">
                <a:latin typeface="Arial" charset="0"/>
                <a:ea typeface="ＭＳ Ｐゴシック" pitchFamily="34" charset="-128"/>
                <a:cs typeface="Arial" charset="0"/>
              </a:rPr>
              <a:t>Aménagement raisonnable</a:t>
            </a:r>
            <a:br>
              <a:rPr lang="fr-FR" sz="3600" dirty="0" smtClean="0">
                <a:latin typeface="Arial" charset="0"/>
                <a:ea typeface="ＭＳ Ｐゴシック" pitchFamily="34" charset="-128"/>
                <a:cs typeface="Arial" charset="0"/>
              </a:rPr>
            </a:br>
            <a:r>
              <a:rPr lang="fr-FR" sz="2400" dirty="0" smtClean="0">
                <a:latin typeface="Arial" charset="0"/>
                <a:ea typeface="ＭＳ Ｐゴシック" pitchFamily="34" charset="-128"/>
                <a:cs typeface="Arial" charset="0"/>
              </a:rPr>
              <a:t>Justification objective</a:t>
            </a:r>
            <a:r>
              <a:rPr lang="en-US" sz="3600" dirty="0">
                <a:cs typeface="Arial" charset="0"/>
              </a:rPr>
              <a:t/>
            </a:r>
            <a:br>
              <a:rPr lang="en-US" sz="3600" dirty="0">
                <a:cs typeface="Arial" charset="0"/>
              </a:rPr>
            </a:b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3600" b="1" dirty="0">
              <a:solidFill>
                <a:schemeClr val="tx2"/>
              </a:solidFill>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fr-FR" sz="2400" dirty="0" smtClean="0"/>
              <a:t>Le détenteur de devoirs doit prouver qu’au moins un des critères objectifs n’était pas rempli pour dégager sa responsabilité en matière de discrimination fondée sur le handicap</a:t>
            </a:r>
            <a:endParaRPr lang="fr-FR" sz="2200" dirty="0" smtClean="0">
              <a:cs typeface="Arial" charset="0"/>
            </a:endParaRP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Opportun</a:t>
            </a: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Proportionnel</a:t>
            </a: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Possible</a:t>
            </a: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Réalisable financièrement</a:t>
            </a: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Réalisable économiquement</a:t>
            </a:r>
          </a:p>
          <a:p>
            <a:pPr marL="457200" indent="-457200" eaLnBrk="1" hangingPunct="1">
              <a:lnSpc>
                <a:spcPct val="90000"/>
              </a:lnSpc>
              <a:spcBef>
                <a:spcPct val="20000"/>
              </a:spcBef>
              <a:buClr>
                <a:schemeClr val="tx2"/>
              </a:buClr>
              <a:buFont typeface="Arial" panose="020B0604020202020204" pitchFamily="34" charset="0"/>
              <a:buChar char="•"/>
            </a:pPr>
            <a:endParaRPr lang="en-US" sz="2400" dirty="0" smtClean="0"/>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extLst>
      <p:ext uri="{BB962C8B-B14F-4D97-AF65-F5344CB8AC3E}">
        <p14:creationId xmlns:p14="http://schemas.microsoft.com/office/powerpoint/2010/main" val="27500283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fr-FR" sz="3600" dirty="0" smtClean="0">
                <a:latin typeface="Arial" charset="0"/>
                <a:ea typeface="ＭＳ Ｐゴシック" pitchFamily="34" charset="-128"/>
                <a:cs typeface="Arial" charset="0"/>
              </a:rPr>
              <a:t>Aménagement raisonnable</a:t>
            </a:r>
            <a:br>
              <a:rPr lang="fr-FR" sz="3600" dirty="0" smtClean="0">
                <a:latin typeface="Arial" charset="0"/>
                <a:ea typeface="ＭＳ Ｐゴシック" pitchFamily="34" charset="-128"/>
                <a:cs typeface="Arial" charset="0"/>
              </a:rPr>
            </a:br>
            <a:r>
              <a:rPr lang="fr-FR" sz="2400" dirty="0" smtClean="0">
                <a:latin typeface="Arial" charset="0"/>
                <a:ea typeface="ＭＳ Ｐゴシック" pitchFamily="34" charset="-128"/>
                <a:cs typeface="Arial" charset="0"/>
              </a:rPr>
              <a:t>Justification objective</a:t>
            </a:r>
            <a:r>
              <a:rPr lang="en-US" sz="3600" dirty="0">
                <a:cs typeface="Arial" charset="0"/>
              </a:rPr>
              <a:t/>
            </a:r>
            <a:br>
              <a:rPr lang="en-US" sz="3600" dirty="0">
                <a:cs typeface="Arial" charset="0"/>
              </a:rPr>
            </a:b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r>
              <a:rPr lang="fr-FR" sz="2200" b="1" dirty="0" smtClean="0">
                <a:solidFill>
                  <a:schemeClr val="tx2"/>
                </a:solidFill>
                <a:cs typeface="Arial" charset="0"/>
              </a:rPr>
              <a:t>Opportun</a:t>
            </a:r>
          </a:p>
          <a:p>
            <a:pPr eaLnBrk="1" hangingPunct="1">
              <a:lnSpc>
                <a:spcPct val="90000"/>
              </a:lnSpc>
              <a:spcBef>
                <a:spcPct val="20000"/>
              </a:spcBef>
              <a:buClr>
                <a:schemeClr val="tx2"/>
              </a:buClr>
            </a:pPr>
            <a:endParaRPr lang="fr-FR" sz="2200" b="1" dirty="0" smtClean="0">
              <a:solidFill>
                <a:schemeClr val="tx2"/>
              </a:solidFill>
              <a:cs typeface="Arial" charset="0"/>
            </a:endParaRP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L’aménagement doit être opportun au regard de son but</a:t>
            </a: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Le </a:t>
            </a:r>
            <a:r>
              <a:rPr lang="fr-FR" sz="2200" dirty="0" smtClean="0"/>
              <a:t>détenteur de devoirs doit prouver que l’aménagement requis n’est pas opportun pour l’exercice du droit concerné</a:t>
            </a: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t>Une attention particulière doit être apportée aux aménagements visant à l’éducation et au travail indifférenciés</a:t>
            </a:r>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extLst>
      <p:ext uri="{BB962C8B-B14F-4D97-AF65-F5344CB8AC3E}">
        <p14:creationId xmlns:p14="http://schemas.microsoft.com/office/powerpoint/2010/main" val="8003907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fr-FR" sz="3600" dirty="0" smtClean="0">
                <a:latin typeface="Arial" charset="0"/>
                <a:ea typeface="ＭＳ Ｐゴシック" pitchFamily="34" charset="-128"/>
                <a:cs typeface="Arial" charset="0"/>
              </a:rPr>
              <a:t>Aménagement raisonnable</a:t>
            </a:r>
            <a:br>
              <a:rPr lang="fr-FR" sz="3600" dirty="0" smtClean="0">
                <a:latin typeface="Arial" charset="0"/>
                <a:ea typeface="ＭＳ Ｐゴシック" pitchFamily="34" charset="-128"/>
                <a:cs typeface="Arial" charset="0"/>
              </a:rPr>
            </a:br>
            <a:r>
              <a:rPr lang="fr-FR" sz="2400" dirty="0" smtClean="0">
                <a:latin typeface="Arial" charset="0"/>
                <a:ea typeface="ＭＳ Ｐゴシック" pitchFamily="34" charset="-128"/>
                <a:cs typeface="Arial" charset="0"/>
              </a:rPr>
              <a:t>Justification objective</a:t>
            </a:r>
            <a:r>
              <a:rPr lang="en-US" sz="3600" dirty="0">
                <a:cs typeface="Arial" charset="0"/>
              </a:rPr>
              <a:t/>
            </a:r>
            <a:br>
              <a:rPr lang="en-US" sz="3600" dirty="0">
                <a:cs typeface="Arial" charset="0"/>
              </a:rPr>
            </a:b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r>
              <a:rPr lang="fr-FR" sz="2000" b="1" dirty="0" smtClean="0">
                <a:solidFill>
                  <a:schemeClr val="tx2"/>
                </a:solidFill>
                <a:cs typeface="Arial" charset="0"/>
              </a:rPr>
              <a:t>Proportionnel</a:t>
            </a:r>
          </a:p>
          <a:p>
            <a:pPr eaLnBrk="1" hangingPunct="1">
              <a:lnSpc>
                <a:spcPct val="90000"/>
              </a:lnSpc>
              <a:spcBef>
                <a:spcPct val="20000"/>
              </a:spcBef>
              <a:buClr>
                <a:schemeClr val="tx2"/>
              </a:buClr>
            </a:pPr>
            <a:endParaRPr lang="fr-FR" sz="2000" b="1" dirty="0" smtClean="0">
              <a:solidFill>
                <a:schemeClr val="tx2"/>
              </a:solidFill>
              <a:cs typeface="Arial" charset="0"/>
            </a:endParaRP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L’aménagement doit être proportionnel à son but en terme de temps, de coût, de durée et d’incidence sur l’exercice du droit. </a:t>
            </a: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Le détenteur de devoirs doit prouver que l’aménagement requis est disproportionné par rapport à l’exercice du droit concerné.</a:t>
            </a:r>
            <a:endParaRPr lang="fr-FR" sz="2200" dirty="0" smtClean="0"/>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t>La proportionnalité doit être évaluée selon des critères objectifs et ne peut être soumise à des décisions discrétionnaires</a:t>
            </a:r>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extLst>
      <p:ext uri="{BB962C8B-B14F-4D97-AF65-F5344CB8AC3E}">
        <p14:creationId xmlns:p14="http://schemas.microsoft.com/office/powerpoint/2010/main" val="33360406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fr-FR" sz="3600" dirty="0">
                <a:latin typeface="Arial" charset="0"/>
                <a:ea typeface="ＭＳ Ｐゴシック" pitchFamily="34" charset="-128"/>
                <a:cs typeface="Arial" charset="0"/>
              </a:rPr>
              <a:t>Aménagement raisonnable</a:t>
            </a:r>
            <a:br>
              <a:rPr lang="fr-FR" sz="3600" dirty="0">
                <a:latin typeface="Arial" charset="0"/>
                <a:ea typeface="ＭＳ Ｐゴシック" pitchFamily="34" charset="-128"/>
                <a:cs typeface="Arial" charset="0"/>
              </a:rPr>
            </a:br>
            <a:r>
              <a:rPr lang="fr-FR" sz="2400" dirty="0">
                <a:latin typeface="Arial" charset="0"/>
                <a:ea typeface="ＭＳ Ｐゴシック" pitchFamily="34" charset="-128"/>
                <a:cs typeface="Arial" charset="0"/>
              </a:rPr>
              <a:t>Justification objective</a:t>
            </a:r>
            <a:r>
              <a:rPr lang="en-US" sz="3600" dirty="0">
                <a:cs typeface="Arial" charset="0"/>
              </a:rPr>
              <a:t/>
            </a:r>
            <a:br>
              <a:rPr lang="en-US" sz="3600" dirty="0">
                <a:cs typeface="Arial" charset="0"/>
              </a:rPr>
            </a:b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r>
              <a:rPr lang="fr-FR" sz="2000" b="1" dirty="0" smtClean="0">
                <a:solidFill>
                  <a:schemeClr val="tx2"/>
                </a:solidFill>
                <a:cs typeface="Arial" charset="0"/>
              </a:rPr>
              <a:t>Possible</a:t>
            </a:r>
          </a:p>
          <a:p>
            <a:pPr eaLnBrk="1" hangingPunct="1">
              <a:lnSpc>
                <a:spcPct val="90000"/>
              </a:lnSpc>
              <a:spcBef>
                <a:spcPct val="20000"/>
              </a:spcBef>
              <a:buClr>
                <a:schemeClr val="tx2"/>
              </a:buClr>
            </a:pPr>
            <a:endParaRPr lang="fr-FR" sz="2000" b="1" dirty="0" smtClean="0">
              <a:solidFill>
                <a:schemeClr val="tx2"/>
              </a:solidFill>
              <a:cs typeface="Arial" charset="0"/>
            </a:endParaRP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L’aménagement doit être possible: il doit exister et il doit être disponible</a:t>
            </a: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Le détenteur de devoirs doit prouver que l’aménagement requis n’existe pas, en tant que méthode attestée, pour l’exercice du droit concerné.</a:t>
            </a:r>
            <a:endParaRPr lang="fr-FR" sz="2200" dirty="0" smtClean="0"/>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t>Le détenteur de devoirs peut aussi prouver que l’aménagement existe, mais n’est pas disponible (ex. un logiciel interdit à l’importation en vertu de règlements douaniers)</a:t>
            </a:r>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extLst>
      <p:ext uri="{BB962C8B-B14F-4D97-AF65-F5344CB8AC3E}">
        <p14:creationId xmlns:p14="http://schemas.microsoft.com/office/powerpoint/2010/main" val="23273162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fr-FR" sz="3600" dirty="0">
                <a:latin typeface="Arial" charset="0"/>
                <a:ea typeface="ＭＳ Ｐゴシック" pitchFamily="34" charset="-128"/>
                <a:cs typeface="Arial" charset="0"/>
              </a:rPr>
              <a:t>Aménagement raisonnable</a:t>
            </a:r>
            <a:br>
              <a:rPr lang="fr-FR" sz="3600" dirty="0">
                <a:latin typeface="Arial" charset="0"/>
                <a:ea typeface="ＭＳ Ｐゴシック" pitchFamily="34" charset="-128"/>
                <a:cs typeface="Arial" charset="0"/>
              </a:rPr>
            </a:br>
            <a:r>
              <a:rPr lang="fr-FR" sz="2400" dirty="0">
                <a:latin typeface="Arial" charset="0"/>
                <a:ea typeface="ＭＳ Ｐゴシック" pitchFamily="34" charset="-128"/>
                <a:cs typeface="Arial" charset="0"/>
              </a:rPr>
              <a:t>Justification objective</a:t>
            </a:r>
            <a:r>
              <a:rPr lang="en-US" sz="3600" dirty="0">
                <a:cs typeface="Arial" charset="0"/>
              </a:rPr>
              <a:t/>
            </a:r>
            <a:br>
              <a:rPr lang="en-US" sz="3600" dirty="0">
                <a:cs typeface="Arial" charset="0"/>
              </a:rPr>
            </a:b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r>
              <a:rPr lang="fr-FR" sz="2200" b="1" dirty="0" smtClean="0">
                <a:solidFill>
                  <a:schemeClr val="tx2"/>
                </a:solidFill>
                <a:cs typeface="Arial" charset="0"/>
              </a:rPr>
              <a:t>Réalisable financièrement</a:t>
            </a:r>
          </a:p>
          <a:p>
            <a:pPr eaLnBrk="1" hangingPunct="1">
              <a:lnSpc>
                <a:spcPct val="90000"/>
              </a:lnSpc>
              <a:spcBef>
                <a:spcPct val="20000"/>
              </a:spcBef>
              <a:buClr>
                <a:schemeClr val="tx2"/>
              </a:buClr>
            </a:pPr>
            <a:endParaRPr lang="fr-FR" sz="2200" b="1" dirty="0" smtClean="0">
              <a:solidFill>
                <a:schemeClr val="tx2"/>
              </a:solidFill>
              <a:cs typeface="Arial" charset="0"/>
            </a:endParaRP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L’aménagement doit être réalisable financièrement</a:t>
            </a: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Le détenteur de devoirs doit prouver que les ressources d’aide financière sont épuisées pour l’aménagement requis</a:t>
            </a: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Cette obligation concerne le financement public et privé</a:t>
            </a:r>
            <a:endParaRPr lang="fr-FR" sz="2200" dirty="0" smtClean="0"/>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extLst>
      <p:ext uri="{BB962C8B-B14F-4D97-AF65-F5344CB8AC3E}">
        <p14:creationId xmlns:p14="http://schemas.microsoft.com/office/powerpoint/2010/main" val="11022172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fr-FR" sz="3600" dirty="0">
                <a:latin typeface="Arial" charset="0"/>
                <a:ea typeface="ＭＳ Ｐゴシック" pitchFamily="34" charset="-128"/>
                <a:cs typeface="Arial" charset="0"/>
              </a:rPr>
              <a:t>Aménagement raisonnable</a:t>
            </a:r>
            <a:br>
              <a:rPr lang="fr-FR" sz="3600" dirty="0">
                <a:latin typeface="Arial" charset="0"/>
                <a:ea typeface="ＭＳ Ｐゴシック" pitchFamily="34" charset="-128"/>
                <a:cs typeface="Arial" charset="0"/>
              </a:rPr>
            </a:br>
            <a:r>
              <a:rPr lang="fr-FR" sz="2400" dirty="0">
                <a:latin typeface="Arial" charset="0"/>
                <a:ea typeface="ＭＳ Ｐゴシック" pitchFamily="34" charset="-128"/>
                <a:cs typeface="Arial" charset="0"/>
              </a:rPr>
              <a:t>Justification objective</a:t>
            </a:r>
            <a:r>
              <a:rPr lang="en-US" sz="3600" dirty="0">
                <a:cs typeface="Arial" charset="0"/>
              </a:rPr>
              <a:t/>
            </a:r>
            <a:br>
              <a:rPr lang="en-US" sz="3600" dirty="0">
                <a:cs typeface="Arial" charset="0"/>
              </a:rPr>
            </a:b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r>
              <a:rPr lang="fr-FR" sz="2000" b="1" dirty="0" smtClean="0">
                <a:solidFill>
                  <a:schemeClr val="tx2"/>
                </a:solidFill>
                <a:cs typeface="Arial" charset="0"/>
              </a:rPr>
              <a:t>Réalisable économiquement</a:t>
            </a:r>
          </a:p>
          <a:p>
            <a:pPr eaLnBrk="1" hangingPunct="1">
              <a:lnSpc>
                <a:spcPct val="90000"/>
              </a:lnSpc>
              <a:spcBef>
                <a:spcPct val="20000"/>
              </a:spcBef>
              <a:buClr>
                <a:schemeClr val="tx2"/>
              </a:buClr>
            </a:pPr>
            <a:endParaRPr lang="fr-FR" sz="2000" b="1" dirty="0" smtClean="0">
              <a:solidFill>
                <a:schemeClr val="tx2"/>
              </a:solidFill>
              <a:cs typeface="Arial" charset="0"/>
            </a:endParaRP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L’aménagement doit être réalisable économiquement</a:t>
            </a: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Le détenteur de devoirs doit prouver que la mise en œuvre de l’aménagement en question met en danger son existence même ou qu’il met gravement en danger l’exécution de ses activités principales</a:t>
            </a: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Le détenteur de devoirs doit considérer les avoirs globaux, et pas seulement les ressources d’un service ou d’un département au sein de la structure</a:t>
            </a:r>
            <a:endParaRPr lang="fr-FR" sz="2400" dirty="0" smtClean="0"/>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extLst>
      <p:ext uri="{BB962C8B-B14F-4D97-AF65-F5344CB8AC3E}">
        <p14:creationId xmlns:p14="http://schemas.microsoft.com/office/powerpoint/2010/main" val="11151175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a:xfrm>
            <a:off x="457200" y="274638"/>
            <a:ext cx="8299450" cy="1090612"/>
          </a:xfrm>
        </p:spPr>
        <p:txBody>
          <a:bodyPr/>
          <a:lstStyle/>
          <a:p>
            <a:pPr algn="ctr" eaLnBrk="1" hangingPunct="1"/>
            <a:r>
              <a:rPr lang="fr-FR" sz="3200" dirty="0" smtClean="0">
                <a:latin typeface="Arial" charset="0"/>
                <a:ea typeface="ＭＳ Ｐゴシック" pitchFamily="34" charset="-128"/>
                <a:cs typeface="Arial" charset="0"/>
              </a:rPr>
              <a:t>Discrimination fondée sur le handicap</a:t>
            </a:r>
          </a:p>
        </p:txBody>
      </p:sp>
      <p:sp>
        <p:nvSpPr>
          <p:cNvPr id="11267" name="Content Placeholder 2"/>
          <p:cNvSpPr txBox="1">
            <a:spLocks/>
          </p:cNvSpPr>
          <p:nvPr/>
        </p:nvSpPr>
        <p:spPr bwMode="auto">
          <a:xfrm>
            <a:off x="457200" y="1511300"/>
            <a:ext cx="8299450"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lnSpc>
                <a:spcPct val="90000"/>
              </a:lnSpc>
              <a:spcBef>
                <a:spcPct val="20000"/>
              </a:spcBef>
              <a:buClr>
                <a:schemeClr val="tx2"/>
              </a:buClr>
            </a:pPr>
            <a:endParaRPr lang="en-US" sz="2700" i="1">
              <a:cs typeface="Arial" charset="0"/>
            </a:endParaRPr>
          </a:p>
          <a:p>
            <a:pPr algn="ctr" eaLnBrk="1" hangingPunct="1">
              <a:lnSpc>
                <a:spcPct val="90000"/>
              </a:lnSpc>
              <a:spcBef>
                <a:spcPct val="20000"/>
              </a:spcBef>
              <a:buClr>
                <a:schemeClr val="tx2"/>
              </a:buClr>
            </a:pPr>
            <a:endParaRPr lang="en-US" sz="2700" i="1">
              <a:cs typeface="Arial" charset="0"/>
            </a:endParaRPr>
          </a:p>
          <a:p>
            <a:pPr algn="ctr" eaLnBrk="1" hangingPunct="1">
              <a:lnSpc>
                <a:spcPct val="90000"/>
              </a:lnSpc>
              <a:spcBef>
                <a:spcPct val="20000"/>
              </a:spcBef>
              <a:buClr>
                <a:schemeClr val="tx2"/>
              </a:buClr>
            </a:pPr>
            <a:endParaRPr lang="en-US" sz="4000" i="1">
              <a:cs typeface="Arial" charset="0"/>
            </a:endParaRPr>
          </a:p>
          <a:p>
            <a:pPr algn="ctr" eaLnBrk="1" hangingPunct="1">
              <a:lnSpc>
                <a:spcPct val="90000"/>
              </a:lnSpc>
              <a:spcBef>
                <a:spcPct val="20000"/>
              </a:spcBef>
              <a:buClr>
                <a:schemeClr val="tx2"/>
              </a:buClr>
            </a:pPr>
            <a:endParaRPr lang="en-US" sz="2700" i="1">
              <a:cs typeface="Arial" charset="0"/>
            </a:endParaRPr>
          </a:p>
          <a:p>
            <a:pPr algn="ctr" eaLnBrk="1" hangingPunct="1">
              <a:lnSpc>
                <a:spcPct val="90000"/>
              </a:lnSpc>
              <a:spcBef>
                <a:spcPct val="20000"/>
              </a:spcBef>
              <a:buClr>
                <a:schemeClr val="tx2"/>
              </a:buClr>
            </a:pPr>
            <a:endParaRPr lang="en-US" sz="2700" i="1">
              <a:cs typeface="Arial" charset="0"/>
            </a:endParaRPr>
          </a:p>
        </p:txBody>
      </p:sp>
      <p:sp>
        <p:nvSpPr>
          <p:cNvPr id="2" name="Rectangle 1"/>
          <p:cNvSpPr/>
          <p:nvPr/>
        </p:nvSpPr>
        <p:spPr>
          <a:xfrm>
            <a:off x="457200" y="1768475"/>
            <a:ext cx="8191500" cy="4035425"/>
          </a:xfrm>
          <a:prstGeom prst="rect">
            <a:avLst/>
          </a:prstGeom>
          <a:solidFill>
            <a:schemeClr val="accent3"/>
          </a:solidFill>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GB" dirty="0">
              <a:solidFill>
                <a:schemeClr val="accent3"/>
              </a:solidFill>
            </a:endParaRPr>
          </a:p>
        </p:txBody>
      </p:sp>
      <p:sp>
        <p:nvSpPr>
          <p:cNvPr id="3" name="Rectangle 2"/>
          <p:cNvSpPr/>
          <p:nvPr/>
        </p:nvSpPr>
        <p:spPr>
          <a:xfrm>
            <a:off x="712788" y="2097088"/>
            <a:ext cx="3213100" cy="1681162"/>
          </a:xfrm>
          <a:prstGeom prst="rect">
            <a:avLst/>
          </a:prstGeom>
          <a:solidFill>
            <a:schemeClr val="accent4"/>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CH" b="1" dirty="0"/>
          </a:p>
          <a:p>
            <a:pPr algn="ctr">
              <a:defRPr/>
            </a:pPr>
            <a:endParaRPr lang="fr-CH" b="1" dirty="0"/>
          </a:p>
          <a:p>
            <a:pPr algn="ctr">
              <a:defRPr/>
            </a:pPr>
            <a:endParaRPr lang="fr-CH" b="1" dirty="0"/>
          </a:p>
          <a:p>
            <a:pPr algn="ctr">
              <a:defRPr/>
            </a:pPr>
            <a:r>
              <a:rPr lang="fr-CH" b="1" dirty="0" smtClean="0"/>
              <a:t>Vie civile</a:t>
            </a:r>
            <a:endParaRPr lang="fr-CH" b="1" dirty="0"/>
          </a:p>
          <a:p>
            <a:pPr algn="ctr">
              <a:defRPr/>
            </a:pPr>
            <a:r>
              <a:rPr lang="fr-CH" dirty="0" smtClean="0"/>
              <a:t>Déni de capacité juridique</a:t>
            </a:r>
          </a:p>
          <a:p>
            <a:pPr algn="ctr">
              <a:defRPr/>
            </a:pPr>
            <a:r>
              <a:rPr lang="fr-CH" dirty="0" smtClean="0"/>
              <a:t>Placement forcé en institution</a:t>
            </a:r>
          </a:p>
          <a:p>
            <a:pPr algn="ctr">
              <a:defRPr/>
            </a:pPr>
            <a:r>
              <a:rPr lang="fr-CH" dirty="0" smtClean="0"/>
              <a:t>Stérilisation forcée</a:t>
            </a:r>
            <a:endParaRPr lang="fr-CH" dirty="0"/>
          </a:p>
          <a:p>
            <a:pPr algn="ctr">
              <a:defRPr/>
            </a:pPr>
            <a:endParaRPr lang="fr-CH" dirty="0"/>
          </a:p>
          <a:p>
            <a:pPr algn="ctr">
              <a:defRPr/>
            </a:pPr>
            <a:endParaRPr lang="fr-CH" dirty="0"/>
          </a:p>
          <a:p>
            <a:pPr algn="ctr">
              <a:defRPr/>
            </a:pPr>
            <a:endParaRPr lang="fr-CH" dirty="0"/>
          </a:p>
          <a:p>
            <a:pPr algn="ctr">
              <a:defRPr/>
            </a:pPr>
            <a:endParaRPr lang="en-GB" dirty="0"/>
          </a:p>
        </p:txBody>
      </p:sp>
      <p:sp>
        <p:nvSpPr>
          <p:cNvPr id="4" name="Rectangle 3"/>
          <p:cNvSpPr/>
          <p:nvPr/>
        </p:nvSpPr>
        <p:spPr>
          <a:xfrm>
            <a:off x="1290918" y="4101354"/>
            <a:ext cx="2958784" cy="1546412"/>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CH" b="1" dirty="0" smtClean="0"/>
              <a:t>Vie politique</a:t>
            </a:r>
            <a:endParaRPr lang="fr-CH" b="1" dirty="0"/>
          </a:p>
          <a:p>
            <a:pPr algn="ctr">
              <a:defRPr/>
            </a:pPr>
            <a:r>
              <a:rPr lang="fr-CH" dirty="0" smtClean="0"/>
              <a:t>Déni du droit de vote</a:t>
            </a:r>
            <a:endParaRPr lang="fr-CH" dirty="0"/>
          </a:p>
          <a:p>
            <a:pPr algn="ctr">
              <a:defRPr/>
            </a:pPr>
            <a:endParaRPr lang="en-GB" dirty="0">
              <a:ln>
                <a:solidFill>
                  <a:schemeClr val="bg1"/>
                </a:solidFill>
              </a:ln>
              <a:solidFill>
                <a:srgbClr val="92D050"/>
              </a:solidFill>
            </a:endParaRPr>
          </a:p>
        </p:txBody>
      </p:sp>
      <p:sp>
        <p:nvSpPr>
          <p:cNvPr id="5" name="Rectangle 4"/>
          <p:cNvSpPr/>
          <p:nvPr/>
        </p:nvSpPr>
        <p:spPr>
          <a:xfrm>
            <a:off x="4908550" y="1943100"/>
            <a:ext cx="3348038" cy="1989138"/>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CH" b="1" dirty="0" smtClean="0"/>
              <a:t>Vie sociale et culturelle</a:t>
            </a:r>
            <a:endParaRPr lang="fr-CH" b="1" dirty="0"/>
          </a:p>
          <a:p>
            <a:pPr algn="ctr">
              <a:defRPr/>
            </a:pPr>
            <a:r>
              <a:rPr lang="fr-CH" dirty="0" smtClean="0"/>
              <a:t>Éducation séparée</a:t>
            </a:r>
            <a:endParaRPr lang="fr-CH" dirty="0"/>
          </a:p>
          <a:p>
            <a:pPr algn="ctr">
              <a:defRPr/>
            </a:pPr>
            <a:r>
              <a:rPr lang="fr-CH" dirty="0" smtClean="0"/>
              <a:t>Traitement médical forcé</a:t>
            </a:r>
            <a:endParaRPr lang="fr-CH" dirty="0"/>
          </a:p>
          <a:p>
            <a:pPr algn="ctr">
              <a:defRPr/>
            </a:pPr>
            <a:r>
              <a:rPr lang="fr-CH" dirty="0" smtClean="0"/>
              <a:t>Exclusion de la communauté</a:t>
            </a:r>
            <a:endParaRPr lang="fr-CH" dirty="0"/>
          </a:p>
          <a:p>
            <a:pPr algn="ctr">
              <a:defRPr/>
            </a:pPr>
            <a:r>
              <a:rPr lang="fr-CH" dirty="0" smtClean="0"/>
              <a:t>Environnement inaccessible</a:t>
            </a:r>
            <a:endParaRPr lang="fr-CH" dirty="0"/>
          </a:p>
          <a:p>
            <a:pPr algn="ctr">
              <a:defRPr/>
            </a:pPr>
            <a:r>
              <a:rPr lang="fr-CH" dirty="0" smtClean="0"/>
              <a:t>Attitudes négatives</a:t>
            </a:r>
            <a:endParaRPr lang="fr-CH" dirty="0"/>
          </a:p>
        </p:txBody>
      </p:sp>
      <p:sp>
        <p:nvSpPr>
          <p:cNvPr id="6" name="Rectangle 5"/>
          <p:cNvSpPr/>
          <p:nvPr/>
        </p:nvSpPr>
        <p:spPr>
          <a:xfrm>
            <a:off x="5648325" y="4022018"/>
            <a:ext cx="2836863" cy="1626307"/>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CH" b="1" dirty="0" smtClean="0"/>
          </a:p>
          <a:p>
            <a:pPr algn="ctr">
              <a:defRPr/>
            </a:pPr>
            <a:r>
              <a:rPr lang="fr-CH" b="1" dirty="0" smtClean="0"/>
              <a:t>Vie économique</a:t>
            </a:r>
            <a:endParaRPr lang="fr-CH" b="1" dirty="0"/>
          </a:p>
          <a:p>
            <a:pPr algn="ctr">
              <a:defRPr/>
            </a:pPr>
            <a:r>
              <a:rPr lang="fr-CH" dirty="0" smtClean="0"/>
              <a:t>Déni d’aménagement raisonnable</a:t>
            </a:r>
            <a:endParaRPr lang="fr-CH" dirty="0"/>
          </a:p>
          <a:p>
            <a:pPr algn="ctr">
              <a:defRPr/>
            </a:pPr>
            <a:r>
              <a:rPr lang="fr-CH" dirty="0" smtClean="0"/>
              <a:t>Déni de droits de propriété</a:t>
            </a:r>
            <a:endParaRPr lang="fr-CH" dirty="0"/>
          </a:p>
          <a:p>
            <a:pPr algn="ctr">
              <a:defRPr/>
            </a:pPr>
            <a:endParaRPr lang="fr-CH" dirty="0"/>
          </a:p>
        </p:txBody>
      </p:sp>
      <p:sp>
        <p:nvSpPr>
          <p:cNvPr id="9" name="ZoneTexte 8"/>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10" name="ZoneTexte 9"/>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241300" y="274638"/>
            <a:ext cx="8723313" cy="1090612"/>
          </a:xfrm>
        </p:spPr>
        <p:txBody>
          <a:bodyPr/>
          <a:lstStyle/>
          <a:p>
            <a:pPr algn="ctr" eaLnBrk="1" hangingPunct="1"/>
            <a:r>
              <a:rPr lang="fr-FR" sz="3600" dirty="0" smtClean="0">
                <a:latin typeface="Arial" charset="0"/>
                <a:ea typeface="ＭＳ Ｐゴシック" pitchFamily="34" charset="-128"/>
                <a:cs typeface="Arial" charset="0"/>
              </a:rPr>
              <a:t>Mesures spécifiques</a:t>
            </a:r>
          </a:p>
        </p:txBody>
      </p:sp>
      <p:sp>
        <p:nvSpPr>
          <p:cNvPr id="12291" name="Content Placeholder 2"/>
          <p:cNvSpPr txBox="1">
            <a:spLocks/>
          </p:cNvSpPr>
          <p:nvPr/>
        </p:nvSpPr>
        <p:spPr bwMode="auto">
          <a:xfrm>
            <a:off x="1017588" y="1365250"/>
            <a:ext cx="7056437"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buFont typeface="Arial" charset="0"/>
              <a:buNone/>
            </a:pPr>
            <a:r>
              <a:rPr lang="fr-FR" sz="2800" b="1" dirty="0" smtClean="0">
                <a:solidFill>
                  <a:schemeClr val="tx2"/>
                </a:solidFill>
              </a:rPr>
              <a:t>Les mesures spécifiques </a:t>
            </a:r>
            <a:r>
              <a:rPr lang="fr-FR" sz="2800" dirty="0"/>
              <a:t>Les mesures spécifiques qui sont nécessaires pour accélérer ou assurer l’égalité de facto des personnes handicapées ne constituent pas une discrimination au sens de la présente Convention</a:t>
            </a:r>
          </a:p>
        </p:txBody>
      </p:sp>
      <p:sp>
        <p:nvSpPr>
          <p:cNvPr id="4" name="Oval 3"/>
          <p:cNvSpPr/>
          <p:nvPr/>
        </p:nvSpPr>
        <p:spPr>
          <a:xfrm>
            <a:off x="4330700" y="2152650"/>
            <a:ext cx="2882900" cy="685800"/>
          </a:xfrm>
          <a:prstGeom prst="ellipse">
            <a:avLst/>
          </a:prstGeom>
          <a:noFill/>
          <a:ln w="444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2"/>
              </a:solidFill>
            </a:endParaRPr>
          </a:p>
        </p:txBody>
      </p:sp>
      <p:sp>
        <p:nvSpPr>
          <p:cNvPr id="5" name="Curved Left Arrow 4"/>
          <p:cNvSpPr/>
          <p:nvPr/>
        </p:nvSpPr>
        <p:spPr>
          <a:xfrm>
            <a:off x="7668228" y="2336799"/>
            <a:ext cx="1296385" cy="3103563"/>
          </a:xfrm>
          <a:prstGeom prst="curvedLeftArrow">
            <a:avLst>
              <a:gd name="adj1" fmla="val 25000"/>
              <a:gd name="adj2" fmla="val 50000"/>
              <a:gd name="adj3" fmla="val 12302"/>
            </a:avLst>
          </a:prstGeom>
          <a:solidFill>
            <a:srgbClr val="92D05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2"/>
              </a:solidFill>
            </a:endParaRPr>
          </a:p>
        </p:txBody>
      </p:sp>
      <p:sp>
        <p:nvSpPr>
          <p:cNvPr id="7" name="Flowchart: Process 6"/>
          <p:cNvSpPr/>
          <p:nvPr/>
        </p:nvSpPr>
        <p:spPr>
          <a:xfrm>
            <a:off x="1209920" y="3994149"/>
            <a:ext cx="6330461" cy="1901825"/>
          </a:xfrm>
          <a:prstGeom prst="flowChartProcess">
            <a:avLst/>
          </a:prstGeom>
          <a:solidFill>
            <a:srgbClr val="92D050"/>
          </a:solidFill>
          <a:ln>
            <a:solidFill>
              <a:srgbClr val="3BD93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a:p>
            <a:pPr algn="ctr">
              <a:defRPr/>
            </a:pPr>
            <a:endParaRPr lang="en-US" dirty="0">
              <a:solidFill>
                <a:srgbClr val="FFFFFF"/>
              </a:solidFill>
              <a:cs typeface="Arial" charset="0"/>
            </a:endParaRPr>
          </a:p>
          <a:p>
            <a:pPr algn="ctr">
              <a:defRPr/>
            </a:pPr>
            <a:endParaRPr lang="en-US" dirty="0">
              <a:solidFill>
                <a:srgbClr val="FFFFFF"/>
              </a:solidFill>
              <a:cs typeface="Arial" pitchFamily="34" charset="0"/>
            </a:endParaRPr>
          </a:p>
          <a:p>
            <a:pPr algn="ctr">
              <a:defRPr/>
            </a:pPr>
            <a:r>
              <a:rPr lang="fr-FR" sz="2000" dirty="0" smtClean="0">
                <a:solidFill>
                  <a:srgbClr val="FFFFFF"/>
                </a:solidFill>
                <a:cs typeface="Arial" pitchFamily="34" charset="0"/>
              </a:rPr>
              <a:t>Emploi dans le secteur public (art. 27 (1))</a:t>
            </a:r>
          </a:p>
          <a:p>
            <a:pPr algn="ctr">
              <a:defRPr/>
            </a:pPr>
            <a:r>
              <a:rPr lang="fr-FR" sz="2000" dirty="0" smtClean="0">
                <a:solidFill>
                  <a:srgbClr val="FFFFFF"/>
                </a:solidFill>
                <a:cs typeface="Arial" pitchFamily="34" charset="0"/>
              </a:rPr>
              <a:t>Accompagnement individualisé (art. 24 (2) (e))</a:t>
            </a:r>
          </a:p>
          <a:p>
            <a:pPr algn="ctr">
              <a:defRPr/>
            </a:pPr>
            <a:r>
              <a:rPr lang="fr-FR" sz="2000" dirty="0" smtClean="0">
                <a:solidFill>
                  <a:srgbClr val="FFFFFF"/>
                </a:solidFill>
                <a:cs typeface="Arial" pitchFamily="34" charset="0"/>
              </a:rPr>
              <a:t>Action positive, incitations (art. 27 (1))</a:t>
            </a:r>
          </a:p>
          <a:p>
            <a:pPr algn="ctr">
              <a:defRPr/>
            </a:pPr>
            <a:r>
              <a:rPr lang="fr-FR" sz="1900" dirty="0" smtClean="0">
                <a:solidFill>
                  <a:srgbClr val="FFFFFF"/>
                </a:solidFill>
                <a:cs typeface="Arial" pitchFamily="34" charset="0"/>
              </a:rPr>
              <a:t>Mesures pour établir un dispositif de soutien (art. 12 (3))</a:t>
            </a:r>
          </a:p>
          <a:p>
            <a:pPr algn="ctr">
              <a:defRPr/>
            </a:pPr>
            <a:r>
              <a:rPr lang="fr-FR" sz="2000" dirty="0" smtClean="0">
                <a:solidFill>
                  <a:srgbClr val="FFFFFF"/>
                </a:solidFill>
                <a:cs typeface="Arial" pitchFamily="34" charset="0"/>
              </a:rPr>
              <a:t>etc.</a:t>
            </a:r>
            <a:endParaRPr lang="en-US" dirty="0">
              <a:solidFill>
                <a:srgbClr val="FFFFFF"/>
              </a:solidFill>
              <a:cs typeface="Arial" charset="0"/>
            </a:endParaRPr>
          </a:p>
          <a:p>
            <a:pPr algn="ctr">
              <a:defRPr/>
            </a:pPr>
            <a:endParaRPr lang="en-US" dirty="0">
              <a:solidFill>
                <a:srgbClr val="FFFFFF"/>
              </a:solidFill>
              <a:cs typeface="Arial" charset="0"/>
            </a:endParaRPr>
          </a:p>
          <a:p>
            <a:pPr algn="ctr">
              <a:defRPr/>
            </a:pPr>
            <a:endParaRPr lang="en-US" dirty="0">
              <a:solidFill>
                <a:srgbClr val="FFFFFF"/>
              </a:solidFill>
              <a:cs typeface="Arial" charset="0"/>
            </a:endParaRPr>
          </a:p>
          <a:p>
            <a:pPr algn="ctr">
              <a:defRPr/>
            </a:pPr>
            <a:endParaRPr lang="en-US" dirty="0">
              <a:solidFill>
                <a:srgbClr val="FFFFFF"/>
              </a:solidFill>
              <a:cs typeface="Arial" charset="0"/>
            </a:endParaRPr>
          </a:p>
        </p:txBody>
      </p:sp>
      <p:sp>
        <p:nvSpPr>
          <p:cNvPr id="8" name="ZoneTexte 7"/>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9" name="ZoneTexte 8"/>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p:cNvSpPr>
            <a:spLocks noGrp="1"/>
          </p:cNvSpPr>
          <p:nvPr>
            <p:ph type="title"/>
          </p:nvPr>
        </p:nvSpPr>
        <p:spPr>
          <a:xfrm>
            <a:off x="336550" y="274638"/>
            <a:ext cx="8242300" cy="1090612"/>
          </a:xfrm>
        </p:spPr>
        <p:txBody>
          <a:bodyPr/>
          <a:lstStyle/>
          <a:p>
            <a:pPr algn="ctr" eaLnBrk="1" hangingPunct="1"/>
            <a:r>
              <a:rPr lang="fr-FR" sz="3600" dirty="0" smtClean="0">
                <a:latin typeface="Arial" charset="0"/>
                <a:ea typeface="ＭＳ Ｐゴシック" pitchFamily="34" charset="-128"/>
                <a:cs typeface="Arial" charset="0"/>
              </a:rPr>
              <a:t>Qui est responsable?</a:t>
            </a:r>
          </a:p>
        </p:txBody>
      </p:sp>
      <p:sp>
        <p:nvSpPr>
          <p:cNvPr id="13315" name="Content Placeholder 2"/>
          <p:cNvSpPr txBox="1">
            <a:spLocks/>
          </p:cNvSpPr>
          <p:nvPr/>
        </p:nvSpPr>
        <p:spPr bwMode="auto">
          <a:xfrm>
            <a:off x="1016000" y="1365250"/>
            <a:ext cx="7056438" cy="40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sp>
        <p:nvSpPr>
          <p:cNvPr id="2" name="Oval 1"/>
          <p:cNvSpPr/>
          <p:nvPr/>
        </p:nvSpPr>
        <p:spPr>
          <a:xfrm>
            <a:off x="1720850" y="1022350"/>
            <a:ext cx="5634038" cy="4960938"/>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CH" dirty="0" smtClean="0"/>
              <a:t>Secteur privé</a:t>
            </a: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r>
              <a:rPr lang="fr-CH" dirty="0" smtClean="0"/>
              <a:t>Membres de la communauté,</a:t>
            </a:r>
          </a:p>
          <a:p>
            <a:pPr algn="ctr">
              <a:defRPr/>
            </a:pPr>
            <a:r>
              <a:rPr lang="fr-CH" dirty="0" smtClean="0"/>
              <a:t>familles</a:t>
            </a:r>
            <a:endParaRPr lang="en-GB" dirty="0"/>
          </a:p>
        </p:txBody>
      </p:sp>
      <p:sp>
        <p:nvSpPr>
          <p:cNvPr id="3" name="Oval 2"/>
          <p:cNvSpPr/>
          <p:nvPr/>
        </p:nvSpPr>
        <p:spPr>
          <a:xfrm>
            <a:off x="2514600" y="1762125"/>
            <a:ext cx="4087813" cy="3482975"/>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CH" dirty="0" smtClean="0"/>
              <a:t>Etats</a:t>
            </a: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en-GB" dirty="0"/>
          </a:p>
        </p:txBody>
      </p:sp>
      <p:sp>
        <p:nvSpPr>
          <p:cNvPr id="4" name="Oval 3"/>
          <p:cNvSpPr/>
          <p:nvPr/>
        </p:nvSpPr>
        <p:spPr>
          <a:xfrm>
            <a:off x="3587750" y="2730500"/>
            <a:ext cx="1981200" cy="1687513"/>
          </a:xfrm>
          <a:prstGeom prst="ellipse">
            <a:avLst/>
          </a:prstGeom>
          <a:solidFill>
            <a:srgbClr val="7030A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CH" dirty="0" smtClean="0"/>
              <a:t>La personne</a:t>
            </a:r>
            <a:endParaRPr lang="en-GB" dirty="0"/>
          </a:p>
        </p:txBody>
      </p:sp>
      <p:sp>
        <p:nvSpPr>
          <p:cNvPr id="5" name="Rectangle 4"/>
          <p:cNvSpPr/>
          <p:nvPr/>
        </p:nvSpPr>
        <p:spPr>
          <a:xfrm>
            <a:off x="7467600" y="1376363"/>
            <a:ext cx="1347788"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CH" i="1" dirty="0" smtClean="0"/>
              <a:t>Lois et politiques</a:t>
            </a:r>
            <a:endParaRPr lang="en-GB" i="1" dirty="0"/>
          </a:p>
        </p:txBody>
      </p:sp>
      <p:sp>
        <p:nvSpPr>
          <p:cNvPr id="6" name="Rectangle 5"/>
          <p:cNvSpPr/>
          <p:nvPr/>
        </p:nvSpPr>
        <p:spPr>
          <a:xfrm>
            <a:off x="7467600" y="3046413"/>
            <a:ext cx="1347788"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CH" i="1" dirty="0" smtClean="0"/>
              <a:t>Attribution de ressources</a:t>
            </a:r>
            <a:endParaRPr lang="en-GB" i="1" dirty="0"/>
          </a:p>
        </p:txBody>
      </p:sp>
      <p:sp>
        <p:nvSpPr>
          <p:cNvPr id="7" name="Rectangle 6"/>
          <p:cNvSpPr/>
          <p:nvPr/>
        </p:nvSpPr>
        <p:spPr>
          <a:xfrm>
            <a:off x="7467600" y="4600575"/>
            <a:ext cx="1548384"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CH" i="1" dirty="0" smtClean="0"/>
              <a:t>Services indifférenciés</a:t>
            </a:r>
            <a:endParaRPr lang="en-GB" i="1" dirty="0"/>
          </a:p>
        </p:txBody>
      </p:sp>
      <p:sp>
        <p:nvSpPr>
          <p:cNvPr id="8" name="Rectangle 7"/>
          <p:cNvSpPr/>
          <p:nvPr/>
        </p:nvSpPr>
        <p:spPr>
          <a:xfrm>
            <a:off x="336549" y="1365250"/>
            <a:ext cx="1425575"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CH" sz="1500" i="1" dirty="0" smtClean="0"/>
              <a:t>Formation à la sensibilisation</a:t>
            </a:r>
            <a:endParaRPr lang="en-GB" sz="1500" i="1" dirty="0"/>
          </a:p>
        </p:txBody>
      </p:sp>
      <p:sp>
        <p:nvSpPr>
          <p:cNvPr id="9" name="Rectangle 8"/>
          <p:cNvSpPr/>
          <p:nvPr/>
        </p:nvSpPr>
        <p:spPr>
          <a:xfrm>
            <a:off x="336550" y="3046413"/>
            <a:ext cx="1292958"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CH" sz="1500" i="1" dirty="0" smtClean="0"/>
              <a:t>Recherche</a:t>
            </a:r>
            <a:endParaRPr lang="en-GB" i="1" dirty="0"/>
          </a:p>
        </p:txBody>
      </p:sp>
      <p:sp>
        <p:nvSpPr>
          <p:cNvPr id="10" name="Rectangle 9"/>
          <p:cNvSpPr/>
          <p:nvPr/>
        </p:nvSpPr>
        <p:spPr>
          <a:xfrm>
            <a:off x="336550" y="4647407"/>
            <a:ext cx="1384300"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CH" i="1" dirty="0" smtClean="0"/>
              <a:t>Recours</a:t>
            </a:r>
            <a:endParaRPr lang="en-GB" i="1" dirty="0"/>
          </a:p>
        </p:txBody>
      </p:sp>
      <p:sp>
        <p:nvSpPr>
          <p:cNvPr id="13" name="ZoneTexte 12"/>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14" name="ZoneTexte 13"/>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a:off x="301625" y="6308725"/>
            <a:ext cx="2698750" cy="1588"/>
          </a:xfrm>
          <a:prstGeom prst="line">
            <a:avLst/>
          </a:prstGeom>
          <a:ln w="3810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47" name="TextBox 11"/>
          <p:cNvSpPr txBox="1">
            <a:spLocks noChangeArrowheads="1"/>
          </p:cNvSpPr>
          <p:nvPr/>
        </p:nvSpPr>
        <p:spPr bwMode="auto">
          <a:xfrm>
            <a:off x="838200" y="1101725"/>
            <a:ext cx="3276600" cy="432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20000"/>
              </a:spcBef>
              <a:buClr>
                <a:schemeClr val="tx2"/>
              </a:buClr>
              <a:buFont typeface="Wingdings" pitchFamily="2" charset="2"/>
              <a:buChar char="§"/>
            </a:pPr>
            <a:r>
              <a:rPr lang="fr-FR" sz="1600" dirty="0" smtClean="0">
                <a:cs typeface="Arial" charset="0"/>
              </a:rPr>
              <a:t>Comprendre comment se manifeste la discrimination fondée sur le handicap</a:t>
            </a:r>
          </a:p>
          <a:p>
            <a:pPr eaLnBrk="1" hangingPunct="1">
              <a:spcBef>
                <a:spcPct val="20000"/>
              </a:spcBef>
              <a:buClr>
                <a:schemeClr val="tx2"/>
              </a:buClr>
              <a:buFont typeface="Wingdings" pitchFamily="2" charset="2"/>
              <a:buChar char="§"/>
            </a:pPr>
            <a:endParaRPr lang="fr-FR" sz="1600" dirty="0" smtClean="0">
              <a:cs typeface="Arial" charset="0"/>
            </a:endParaRPr>
          </a:p>
          <a:p>
            <a:pPr eaLnBrk="1" hangingPunct="1">
              <a:spcBef>
                <a:spcPct val="20000"/>
              </a:spcBef>
              <a:buClr>
                <a:schemeClr val="tx2"/>
              </a:buClr>
              <a:buFont typeface="Wingdings" pitchFamily="2" charset="2"/>
              <a:buChar char="§"/>
            </a:pPr>
            <a:r>
              <a:rPr lang="fr-FR" sz="1600" dirty="0" smtClean="0">
                <a:cs typeface="Arial" charset="0"/>
              </a:rPr>
              <a:t>Reconnaître différentes formes de discrimination contre les personnes handicapées</a:t>
            </a:r>
          </a:p>
          <a:p>
            <a:pPr eaLnBrk="1" hangingPunct="1">
              <a:spcBef>
                <a:spcPct val="20000"/>
              </a:spcBef>
              <a:buClr>
                <a:schemeClr val="tx2"/>
              </a:buClr>
              <a:buFont typeface="Wingdings" pitchFamily="2" charset="2"/>
              <a:buChar char="§"/>
            </a:pPr>
            <a:endParaRPr lang="fr-FR" sz="1600" dirty="0" smtClean="0">
              <a:cs typeface="Arial" charset="0"/>
            </a:endParaRPr>
          </a:p>
          <a:p>
            <a:pPr eaLnBrk="1" hangingPunct="1">
              <a:spcBef>
                <a:spcPct val="20000"/>
              </a:spcBef>
              <a:buClr>
                <a:schemeClr val="tx2"/>
              </a:buClr>
              <a:buFont typeface="Wingdings" pitchFamily="2" charset="2"/>
              <a:buChar char="§"/>
            </a:pPr>
            <a:r>
              <a:rPr lang="fr-FR" sz="1600" dirty="0" smtClean="0">
                <a:cs typeface="Arial" charset="0"/>
              </a:rPr>
              <a:t>Comprendre le lien entre non-discrimination et égalité</a:t>
            </a:r>
          </a:p>
          <a:p>
            <a:pPr eaLnBrk="1" hangingPunct="1">
              <a:spcBef>
                <a:spcPct val="20000"/>
              </a:spcBef>
              <a:buClr>
                <a:schemeClr val="tx2"/>
              </a:buClr>
              <a:buFont typeface="Wingdings" pitchFamily="2" charset="2"/>
              <a:buChar char="§"/>
            </a:pPr>
            <a:endParaRPr lang="fr-FR" sz="1600" dirty="0" smtClean="0">
              <a:cs typeface="Arial" charset="0"/>
            </a:endParaRPr>
          </a:p>
          <a:p>
            <a:pPr eaLnBrk="1" hangingPunct="1">
              <a:spcBef>
                <a:spcPct val="20000"/>
              </a:spcBef>
              <a:buClr>
                <a:schemeClr val="tx2"/>
              </a:buClr>
              <a:buFont typeface="Wingdings" pitchFamily="2" charset="2"/>
              <a:buChar char="§"/>
            </a:pPr>
            <a:r>
              <a:rPr lang="fr-FR" sz="1600" dirty="0" smtClean="0">
                <a:cs typeface="Arial" charset="0"/>
              </a:rPr>
              <a:t>Savoir qui est responsable pour lutter contre la discrimination et quelles mesures prendre</a:t>
            </a:r>
            <a:endParaRPr lang="fr-FR" sz="1600" dirty="0">
              <a:cs typeface="Arial" charset="0"/>
            </a:endParaRPr>
          </a:p>
        </p:txBody>
      </p:sp>
      <p:sp>
        <p:nvSpPr>
          <p:cNvPr id="6148" name="Rectangle 10"/>
          <p:cNvSpPr>
            <a:spLocks noChangeArrowheads="1"/>
          </p:cNvSpPr>
          <p:nvPr/>
        </p:nvSpPr>
        <p:spPr bwMode="auto">
          <a:xfrm>
            <a:off x="4370388" y="1112838"/>
            <a:ext cx="3657600" cy="5607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spcBef>
                <a:spcPct val="20000"/>
              </a:spcBef>
              <a:buClr>
                <a:schemeClr val="tx2"/>
              </a:buClr>
              <a:buFont typeface="Wingdings" pitchFamily="-108" charset="2"/>
              <a:buChar char="§"/>
              <a:defRPr/>
            </a:pPr>
            <a:r>
              <a:rPr lang="fr-FR" sz="1600" dirty="0" smtClean="0">
                <a:ea typeface="ＭＳ Ｐゴシック" pitchFamily="-108" charset="-128"/>
                <a:cs typeface="Arial" charset="0"/>
              </a:rPr>
              <a:t>Activité de groupe: la marche du pouvoir</a:t>
            </a:r>
          </a:p>
          <a:p>
            <a:pPr>
              <a:spcBef>
                <a:spcPct val="20000"/>
              </a:spcBef>
              <a:buClr>
                <a:schemeClr val="tx2"/>
              </a:buClr>
              <a:defRPr/>
            </a:pPr>
            <a:endParaRPr lang="fr-FR" sz="1600" dirty="0" smtClean="0">
              <a:ea typeface="ＭＳ Ｐゴシック" pitchFamily="-108" charset="-128"/>
              <a:cs typeface="Arial" charset="0"/>
            </a:endParaRPr>
          </a:p>
          <a:p>
            <a:pPr marL="342900" indent="-342900">
              <a:spcBef>
                <a:spcPct val="20000"/>
              </a:spcBef>
              <a:buClr>
                <a:schemeClr val="tx2"/>
              </a:buClr>
              <a:buFont typeface="Wingdings" pitchFamily="-108" charset="2"/>
              <a:buChar char="§"/>
              <a:defRPr/>
            </a:pPr>
            <a:r>
              <a:rPr lang="fr-FR" sz="1600" dirty="0" smtClean="0">
                <a:ea typeface="ＭＳ Ｐゴシック" pitchFamily="-108" charset="-128"/>
                <a:cs typeface="Arial" charset="0"/>
              </a:rPr>
              <a:t>Formes de discrimination</a:t>
            </a:r>
          </a:p>
          <a:p>
            <a:pPr marL="342900" indent="-342900">
              <a:spcBef>
                <a:spcPct val="20000"/>
              </a:spcBef>
              <a:buClr>
                <a:schemeClr val="tx2"/>
              </a:buClr>
              <a:buFont typeface="Wingdings" pitchFamily="-108" charset="2"/>
              <a:buChar char="§"/>
              <a:defRPr/>
            </a:pPr>
            <a:endParaRPr lang="fr-FR" sz="1600" dirty="0" smtClean="0">
              <a:ea typeface="ＭＳ Ｐゴシック" pitchFamily="-108" charset="-128"/>
              <a:cs typeface="Arial" charset="0"/>
            </a:endParaRPr>
          </a:p>
          <a:p>
            <a:pPr marL="342900" indent="-342900">
              <a:spcBef>
                <a:spcPct val="20000"/>
              </a:spcBef>
              <a:buClr>
                <a:schemeClr val="tx2"/>
              </a:buClr>
              <a:buFont typeface="Wingdings" pitchFamily="-108" charset="2"/>
              <a:buChar char="§"/>
              <a:defRPr/>
            </a:pPr>
            <a:r>
              <a:rPr lang="fr-FR" sz="1600" dirty="0" smtClean="0">
                <a:ea typeface="ＭＳ Ｐゴシック" pitchFamily="-108" charset="-128"/>
                <a:cs typeface="Arial" charset="0"/>
              </a:rPr>
              <a:t>Non-discrimination dans la Convention</a:t>
            </a:r>
          </a:p>
          <a:p>
            <a:pPr marL="342900" indent="-342900">
              <a:spcBef>
                <a:spcPct val="20000"/>
              </a:spcBef>
              <a:buClr>
                <a:schemeClr val="tx2"/>
              </a:buClr>
              <a:buFont typeface="Wingdings" pitchFamily="-108" charset="2"/>
              <a:buChar char="§"/>
              <a:defRPr/>
            </a:pPr>
            <a:endParaRPr lang="fr-FR" sz="1600" dirty="0" smtClean="0">
              <a:ea typeface="ＭＳ Ｐゴシック" pitchFamily="-108" charset="-128"/>
              <a:cs typeface="Arial" charset="0"/>
            </a:endParaRPr>
          </a:p>
          <a:p>
            <a:pPr marL="342900" indent="-342900">
              <a:spcBef>
                <a:spcPct val="20000"/>
              </a:spcBef>
              <a:buClr>
                <a:schemeClr val="tx2"/>
              </a:buClr>
              <a:buFont typeface="Wingdings" pitchFamily="-108" charset="2"/>
              <a:buChar char="§"/>
              <a:defRPr/>
            </a:pPr>
            <a:r>
              <a:rPr lang="fr-FR" sz="1600" dirty="0" smtClean="0">
                <a:ea typeface="ＭＳ Ｐゴシック" pitchFamily="-108" charset="-128"/>
                <a:cs typeface="Arial" charset="0"/>
              </a:rPr>
              <a:t>Aménagement raisonnable</a:t>
            </a:r>
          </a:p>
          <a:p>
            <a:pPr marL="342900" indent="-342900">
              <a:spcBef>
                <a:spcPct val="20000"/>
              </a:spcBef>
              <a:buClr>
                <a:schemeClr val="tx2"/>
              </a:buClr>
              <a:buFont typeface="Wingdings" pitchFamily="-108" charset="2"/>
              <a:buChar char="§"/>
              <a:defRPr/>
            </a:pPr>
            <a:endParaRPr lang="fr-FR" sz="1600" dirty="0" smtClean="0">
              <a:ea typeface="ＭＳ Ｐゴシック" pitchFamily="-108" charset="-128"/>
              <a:cs typeface="Arial" charset="0"/>
            </a:endParaRPr>
          </a:p>
          <a:p>
            <a:pPr marL="342900" indent="-342900">
              <a:spcBef>
                <a:spcPct val="20000"/>
              </a:spcBef>
              <a:buClr>
                <a:schemeClr val="tx2"/>
              </a:buClr>
              <a:buFont typeface="Wingdings" pitchFamily="-108" charset="2"/>
              <a:buChar char="§"/>
              <a:defRPr/>
            </a:pPr>
            <a:r>
              <a:rPr lang="fr-FR" sz="1600" dirty="0" smtClean="0">
                <a:ea typeface="ＭＳ Ｐゴシック" pitchFamily="-108" charset="-128"/>
                <a:cs typeface="Arial" charset="0"/>
              </a:rPr>
              <a:t>Exemples de discrimination fondée sur le handicap</a:t>
            </a:r>
          </a:p>
          <a:p>
            <a:pPr marL="342900" indent="-342900">
              <a:spcBef>
                <a:spcPct val="20000"/>
              </a:spcBef>
              <a:buClr>
                <a:schemeClr val="tx2"/>
              </a:buClr>
              <a:buFont typeface="Wingdings" pitchFamily="-108" charset="2"/>
              <a:buChar char="§"/>
              <a:defRPr/>
            </a:pPr>
            <a:endParaRPr lang="fr-FR" sz="1600" dirty="0" smtClean="0">
              <a:ea typeface="ＭＳ Ｐゴシック" pitchFamily="-108" charset="-128"/>
              <a:cs typeface="Arial" charset="0"/>
            </a:endParaRPr>
          </a:p>
          <a:p>
            <a:pPr marL="342900" indent="-342900">
              <a:spcBef>
                <a:spcPct val="20000"/>
              </a:spcBef>
              <a:buClr>
                <a:schemeClr val="tx2"/>
              </a:buClr>
              <a:buFont typeface="Wingdings" pitchFamily="-108" charset="2"/>
              <a:buChar char="§"/>
              <a:defRPr/>
            </a:pPr>
            <a:r>
              <a:rPr lang="fr-FR" sz="1600" dirty="0" smtClean="0">
                <a:ea typeface="ＭＳ Ｐゴシック" pitchFamily="-108" charset="-128"/>
                <a:cs typeface="Arial" charset="0"/>
              </a:rPr>
              <a:t>Mesures spécifiques pour promouvoir l’égalité</a:t>
            </a:r>
          </a:p>
          <a:p>
            <a:pPr marL="342900" indent="-342900">
              <a:spcBef>
                <a:spcPct val="20000"/>
              </a:spcBef>
              <a:buClr>
                <a:schemeClr val="tx2"/>
              </a:buClr>
              <a:buFont typeface="Wingdings" pitchFamily="-108" charset="2"/>
              <a:buChar char="§"/>
              <a:defRPr/>
            </a:pPr>
            <a:endParaRPr lang="fr-FR" sz="1600" dirty="0" smtClean="0">
              <a:ea typeface="ＭＳ Ｐゴシック" pitchFamily="-108" charset="-128"/>
              <a:cs typeface="Arial" charset="0"/>
            </a:endParaRPr>
          </a:p>
          <a:p>
            <a:pPr marL="342900" indent="-342900">
              <a:spcBef>
                <a:spcPct val="20000"/>
              </a:spcBef>
              <a:buClr>
                <a:schemeClr val="tx2"/>
              </a:buClr>
              <a:buFont typeface="Wingdings" pitchFamily="-108" charset="2"/>
              <a:buChar char="§"/>
              <a:defRPr/>
            </a:pPr>
            <a:r>
              <a:rPr lang="fr-FR" sz="1600" dirty="0" smtClean="0">
                <a:ea typeface="ＭＳ Ｐゴシック" pitchFamily="-108" charset="-128"/>
                <a:cs typeface="Arial" charset="0"/>
              </a:rPr>
              <a:t>Qui est responsable?</a:t>
            </a:r>
          </a:p>
          <a:p>
            <a:pPr>
              <a:spcBef>
                <a:spcPct val="20000"/>
              </a:spcBef>
              <a:buClr>
                <a:schemeClr val="tx2"/>
              </a:buClr>
              <a:defRPr/>
            </a:pPr>
            <a:endParaRPr lang="fr-FR" sz="2000" dirty="0" smtClean="0">
              <a:ea typeface="ＭＳ Ｐゴシック" pitchFamily="-108" charset="-128"/>
              <a:cs typeface="Arial" charset="0"/>
            </a:endParaRPr>
          </a:p>
          <a:p>
            <a:pPr marL="342900" indent="-342900">
              <a:spcBef>
                <a:spcPct val="20000"/>
              </a:spcBef>
              <a:buClr>
                <a:schemeClr val="tx2"/>
              </a:buClr>
              <a:buFont typeface="Wingdings" pitchFamily="-108" charset="2"/>
              <a:buChar char="§"/>
              <a:defRPr/>
            </a:pPr>
            <a:endParaRPr lang="fr-FR" sz="2000" dirty="0">
              <a:ea typeface="ＭＳ Ｐゴシック" pitchFamily="-108" charset="-128"/>
              <a:cs typeface="Arial" charset="0"/>
            </a:endParaRPr>
          </a:p>
        </p:txBody>
      </p:sp>
      <p:sp>
        <p:nvSpPr>
          <p:cNvPr id="6149" name="TextBox 17"/>
          <p:cNvSpPr txBox="1">
            <a:spLocks noChangeArrowheads="1"/>
          </p:cNvSpPr>
          <p:nvPr/>
        </p:nvSpPr>
        <p:spPr bwMode="auto">
          <a:xfrm>
            <a:off x="1066800" y="366713"/>
            <a:ext cx="161294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fr-FR" sz="2600" b="1" smtClean="0">
                <a:solidFill>
                  <a:schemeClr val="tx2"/>
                </a:solidFill>
                <a:cs typeface="Arial" charset="0"/>
              </a:rPr>
              <a:t>Objectifs</a:t>
            </a:r>
            <a:endParaRPr lang="fr-FR" sz="2600" b="1" dirty="0">
              <a:solidFill>
                <a:schemeClr val="tx2"/>
              </a:solidFill>
              <a:cs typeface="Arial" charset="0"/>
            </a:endParaRPr>
          </a:p>
        </p:txBody>
      </p:sp>
      <p:sp>
        <p:nvSpPr>
          <p:cNvPr id="6150" name="TextBox 18"/>
          <p:cNvSpPr txBox="1">
            <a:spLocks noChangeArrowheads="1"/>
          </p:cNvSpPr>
          <p:nvPr/>
        </p:nvSpPr>
        <p:spPr bwMode="auto">
          <a:xfrm>
            <a:off x="4699000" y="366713"/>
            <a:ext cx="320632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fr-FR" sz="2600" b="1" dirty="0" smtClean="0">
                <a:solidFill>
                  <a:schemeClr val="tx2"/>
                </a:solidFill>
                <a:cs typeface="Arial" charset="0"/>
              </a:rPr>
              <a:t>Déroulé du module</a:t>
            </a:r>
            <a:endParaRPr lang="fr-FR" sz="2600" b="1" dirty="0">
              <a:solidFill>
                <a:schemeClr val="tx2"/>
              </a:solidFill>
              <a:cs typeface="Arial" charset="0"/>
            </a:endParaRPr>
          </a:p>
        </p:txBody>
      </p:sp>
      <p:sp>
        <p:nvSpPr>
          <p:cNvPr id="7" name="ZoneTexte 6"/>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9" name="ZoneTexte 8"/>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44500" y="365125"/>
            <a:ext cx="8472488" cy="1143000"/>
          </a:xfrm>
        </p:spPr>
        <p:txBody>
          <a:bodyPr/>
          <a:lstStyle/>
          <a:p>
            <a:pPr algn="ctr" eaLnBrk="1" hangingPunct="1"/>
            <a:r>
              <a:rPr lang="fr-FR" sz="2800" dirty="0" smtClean="0">
                <a:latin typeface="Arial" charset="0"/>
                <a:ea typeface="ＭＳ Ｐゴシック" pitchFamily="34" charset="-128"/>
                <a:cs typeface="Arial" charset="0"/>
              </a:rPr>
              <a:t>Ressources</a:t>
            </a:r>
          </a:p>
        </p:txBody>
      </p:sp>
      <p:sp>
        <p:nvSpPr>
          <p:cNvPr id="14339" name="Content Placeholder 2"/>
          <p:cNvSpPr>
            <a:spLocks noGrp="1"/>
          </p:cNvSpPr>
          <p:nvPr>
            <p:ph idx="1"/>
          </p:nvPr>
        </p:nvSpPr>
        <p:spPr>
          <a:xfrm>
            <a:off x="558800" y="1117258"/>
            <a:ext cx="8004629" cy="5018087"/>
          </a:xfrm>
        </p:spPr>
        <p:txBody>
          <a:bodyPr/>
          <a:lstStyle/>
          <a:p>
            <a:pPr eaLnBrk="1" hangingPunct="1"/>
            <a:r>
              <a:rPr lang="fr-FR" sz="2200" dirty="0" smtClean="0">
                <a:latin typeface="Arial" charset="0"/>
                <a:ea typeface="ＭＳ Ｐゴシック" pitchFamily="34" charset="-128"/>
                <a:cs typeface="Arial" charset="0"/>
              </a:rPr>
              <a:t>Convention relative aux droits des personnes handicapées</a:t>
            </a:r>
          </a:p>
          <a:p>
            <a:pPr eaLnBrk="1" hangingPunct="1"/>
            <a:r>
              <a:rPr lang="fr-FR" sz="2200" dirty="0" smtClean="0">
                <a:latin typeface="Arial" charset="0"/>
                <a:ea typeface="ＭＳ Ｐゴシック" pitchFamily="34" charset="-128"/>
                <a:cs typeface="Arial" charset="0"/>
              </a:rPr>
              <a:t>Comité des droits de l’homme, observation générale N°18 (1989) sur la non-discrimination</a:t>
            </a:r>
          </a:p>
          <a:p>
            <a:pPr eaLnBrk="1" hangingPunct="1"/>
            <a:r>
              <a:rPr lang="fr-FR" sz="2200" dirty="0" smtClean="0">
                <a:latin typeface="Arial" charset="0"/>
                <a:ea typeface="ＭＳ Ｐゴシック" pitchFamily="34" charset="-128"/>
                <a:cs typeface="Arial" charset="0"/>
              </a:rPr>
              <a:t>Comité des droits économiques, sociaux et culturels</a:t>
            </a:r>
            <a:r>
              <a:rPr lang="fr-FR" sz="2200" smtClean="0">
                <a:latin typeface="Arial" charset="0"/>
                <a:ea typeface="ＭＳ Ｐゴシック" pitchFamily="34" charset="-128"/>
                <a:cs typeface="Arial" charset="0"/>
              </a:rPr>
              <a:t>, observation </a:t>
            </a:r>
            <a:r>
              <a:rPr lang="fr-FR" sz="2200" dirty="0" smtClean="0">
                <a:latin typeface="Arial" charset="0"/>
                <a:ea typeface="ＭＳ Ｐゴシック" pitchFamily="34" charset="-128"/>
                <a:cs typeface="Arial" charset="0"/>
              </a:rPr>
              <a:t>générale N°20 (2009) sur la non-discrimination dans l’exercice des droits économiques, sociaux et culturels</a:t>
            </a:r>
          </a:p>
          <a:p>
            <a:pPr eaLnBrk="1" hangingPunct="1"/>
            <a:r>
              <a:rPr lang="fr-FR" sz="2200" dirty="0">
                <a:latin typeface="Arial" charset="0"/>
                <a:ea typeface="ＭＳ Ｐゴシック" pitchFamily="34" charset="-128"/>
                <a:cs typeface="Arial" charset="0"/>
              </a:rPr>
              <a:t>Comité pour l’élimination de la discrimination à l’égard des femmes, recommandation </a:t>
            </a:r>
            <a:r>
              <a:rPr lang="fr-FR" sz="2200" dirty="0" smtClean="0">
                <a:latin typeface="Arial" charset="0"/>
                <a:ea typeface="ＭＳ Ｐゴシック" pitchFamily="34" charset="-128"/>
                <a:cs typeface="Arial" charset="0"/>
              </a:rPr>
              <a:t>générale N°25 (2004) sur les mesures spéciales temporaires</a:t>
            </a:r>
          </a:p>
          <a:p>
            <a:pPr eaLnBrk="1" hangingPunct="1"/>
            <a:r>
              <a:rPr lang="fr-FR" sz="2200" dirty="0" smtClean="0">
                <a:latin typeface="Arial" charset="0"/>
                <a:ea typeface="ＭＳ Ｐゴシック" pitchFamily="34" charset="-128"/>
                <a:cs typeface="Arial" charset="0"/>
              </a:rPr>
              <a:t>Comité pour l’élimination de la discrimination à l’égard des femmes, recommandation </a:t>
            </a:r>
            <a:r>
              <a:rPr lang="fr-FR" sz="2200" dirty="0">
                <a:latin typeface="Arial" charset="0"/>
                <a:ea typeface="ＭＳ Ｐゴシック" pitchFamily="34" charset="-128"/>
                <a:cs typeface="Arial" charset="0"/>
              </a:rPr>
              <a:t>générale </a:t>
            </a:r>
            <a:r>
              <a:rPr lang="fr-FR" sz="2200" dirty="0" smtClean="0">
                <a:latin typeface="Arial" charset="0"/>
                <a:ea typeface="ＭＳ Ｐゴシック" pitchFamily="34" charset="-128"/>
                <a:cs typeface="Arial" charset="0"/>
              </a:rPr>
              <a:t>n°28 (2010) concernant </a:t>
            </a:r>
            <a:r>
              <a:rPr lang="fr-FR" sz="2200" dirty="0">
                <a:latin typeface="Arial" charset="0"/>
                <a:ea typeface="ＭＳ Ｐゴシック" pitchFamily="34" charset="-128"/>
                <a:cs typeface="Arial" charset="0"/>
              </a:rPr>
              <a:t>les obligations fondamentales des États parties découlant de l’article 2 </a:t>
            </a:r>
            <a:r>
              <a:rPr lang="fr-FR" sz="2200" dirty="0" smtClean="0">
                <a:latin typeface="Arial" charset="0"/>
                <a:ea typeface="ＭＳ Ｐゴシック" pitchFamily="34" charset="-128"/>
                <a:cs typeface="Arial" charset="0"/>
              </a:rPr>
              <a:t>de </a:t>
            </a:r>
            <a:r>
              <a:rPr lang="fr-FR" sz="2200" dirty="0">
                <a:latin typeface="Arial" charset="0"/>
                <a:ea typeface="ＭＳ Ｐゴシック" pitchFamily="34" charset="-128"/>
                <a:cs typeface="Arial" charset="0"/>
              </a:rPr>
              <a:t>la Convention sur l’élimination de toutes les formes </a:t>
            </a:r>
            <a:r>
              <a:rPr lang="fr-FR" sz="2200" dirty="0" smtClean="0">
                <a:latin typeface="Arial" charset="0"/>
                <a:ea typeface="ＭＳ Ｐゴシック" pitchFamily="34" charset="-128"/>
                <a:cs typeface="Arial" charset="0"/>
              </a:rPr>
              <a:t>de </a:t>
            </a:r>
            <a:r>
              <a:rPr lang="fr-FR" sz="2200" dirty="0">
                <a:latin typeface="Arial" charset="0"/>
                <a:ea typeface="ＭＳ Ｐゴシック" pitchFamily="34" charset="-128"/>
                <a:cs typeface="Arial" charset="0"/>
              </a:rPr>
              <a:t>discrimination à l’égard des femmes </a:t>
            </a:r>
            <a:endParaRPr lang="fr-FR" sz="2200" dirty="0" smtClean="0">
              <a:latin typeface="Arial" charset="0"/>
              <a:ea typeface="ＭＳ Ｐゴシック" pitchFamily="34" charset="-128"/>
              <a:cs typeface="Arial" charset="0"/>
            </a:endParaRPr>
          </a:p>
          <a:p>
            <a:pPr eaLnBrk="1" hangingPunct="1">
              <a:buFont typeface="Arial" charset="0"/>
              <a:buNone/>
            </a:pPr>
            <a:endParaRPr lang="en-US" sz="2800" dirty="0" smtClean="0">
              <a:latin typeface="Arial" charset="0"/>
              <a:ea typeface="ＭＳ Ｐゴシック" pitchFamily="34" charset="-128"/>
              <a:cs typeface="Arial" charset="0"/>
            </a:endParaRPr>
          </a:p>
          <a:p>
            <a:pPr eaLnBrk="1" hangingPunct="1"/>
            <a:endParaRPr lang="en-US" dirty="0" smtClean="0">
              <a:latin typeface="Arial" charset="0"/>
              <a:ea typeface="ＭＳ Ｐゴシック" pitchFamily="34" charset="-128"/>
              <a:cs typeface="Arial" charset="0"/>
            </a:endParaRPr>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417513" y="274638"/>
            <a:ext cx="8339137" cy="1090612"/>
          </a:xfrm>
        </p:spPr>
        <p:txBody>
          <a:bodyPr/>
          <a:lstStyle/>
          <a:p>
            <a:pPr algn="ctr" eaLnBrk="1" hangingPunct="1"/>
            <a:r>
              <a:rPr lang="fr-FR" sz="3600" dirty="0" smtClean="0">
                <a:latin typeface="Arial" charset="0"/>
                <a:ea typeface="ＭＳ Ｐゴシック" pitchFamily="34" charset="-128"/>
                <a:cs typeface="Arial" charset="0"/>
              </a:rPr>
              <a:t>Réflexion sur la discrimination</a:t>
            </a:r>
          </a:p>
        </p:txBody>
      </p:sp>
      <p:sp>
        <p:nvSpPr>
          <p:cNvPr id="7171" name="Content Placeholder 2"/>
          <p:cNvSpPr txBox="1">
            <a:spLocks/>
          </p:cNvSpPr>
          <p:nvPr/>
        </p:nvSpPr>
        <p:spPr bwMode="auto">
          <a:xfrm>
            <a:off x="1016000" y="2087563"/>
            <a:ext cx="7056438"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lnSpc>
                <a:spcPct val="90000"/>
              </a:lnSpc>
              <a:spcBef>
                <a:spcPct val="20000"/>
              </a:spcBef>
              <a:buClr>
                <a:schemeClr val="tx2"/>
              </a:buClr>
            </a:pPr>
            <a:endParaRPr lang="en-US" sz="2700" i="1" dirty="0">
              <a:cs typeface="Arial" charset="0"/>
            </a:endParaRPr>
          </a:p>
          <a:p>
            <a:pPr algn="ctr" eaLnBrk="1" hangingPunct="1">
              <a:lnSpc>
                <a:spcPct val="90000"/>
              </a:lnSpc>
              <a:spcBef>
                <a:spcPct val="20000"/>
              </a:spcBef>
              <a:buClr>
                <a:schemeClr val="tx2"/>
              </a:buClr>
            </a:pPr>
            <a:endParaRPr lang="en-US" sz="2700" i="1" dirty="0">
              <a:cs typeface="Arial" charset="0"/>
            </a:endParaRPr>
          </a:p>
          <a:p>
            <a:pPr algn="ctr" eaLnBrk="1" hangingPunct="1">
              <a:lnSpc>
                <a:spcPct val="90000"/>
              </a:lnSpc>
              <a:spcBef>
                <a:spcPct val="20000"/>
              </a:spcBef>
              <a:buClr>
                <a:schemeClr val="tx2"/>
              </a:buClr>
            </a:pPr>
            <a:r>
              <a:rPr lang="fr-FR" sz="4000" i="1" dirty="0" smtClean="0">
                <a:solidFill>
                  <a:srgbClr val="FF0000"/>
                </a:solidFill>
                <a:cs typeface="Arial" charset="0"/>
              </a:rPr>
              <a:t>La </a:t>
            </a:r>
            <a:r>
              <a:rPr lang="fr-FR" sz="4000" i="1" dirty="0" smtClean="0">
                <a:solidFill>
                  <a:srgbClr val="FF0000"/>
                </a:solidFill>
                <a:cs typeface="Arial" charset="0"/>
              </a:rPr>
              <a:t>Marche </a:t>
            </a:r>
            <a:r>
              <a:rPr lang="fr-FR" sz="4000" i="1" dirty="0" smtClean="0">
                <a:solidFill>
                  <a:srgbClr val="FF0000"/>
                </a:solidFill>
                <a:cs typeface="Arial" charset="0"/>
              </a:rPr>
              <a:t>du pouvoir</a:t>
            </a:r>
          </a:p>
          <a:p>
            <a:pPr algn="ctr" eaLnBrk="1" hangingPunct="1">
              <a:lnSpc>
                <a:spcPct val="90000"/>
              </a:lnSpc>
              <a:spcBef>
                <a:spcPct val="20000"/>
              </a:spcBef>
              <a:buClr>
                <a:schemeClr val="tx2"/>
              </a:buClr>
            </a:pPr>
            <a:endParaRPr lang="en-US" sz="2700" i="1" dirty="0">
              <a:cs typeface="Arial" charset="0"/>
            </a:endParaRPr>
          </a:p>
          <a:p>
            <a:pPr algn="ctr" eaLnBrk="1" hangingPunct="1">
              <a:lnSpc>
                <a:spcPct val="90000"/>
              </a:lnSpc>
              <a:spcBef>
                <a:spcPct val="20000"/>
              </a:spcBef>
              <a:buClr>
                <a:schemeClr val="tx2"/>
              </a:buClr>
            </a:pPr>
            <a:endParaRPr lang="en-US" sz="2700" i="1" dirty="0">
              <a:cs typeface="Arial" charset="0"/>
            </a:endParaRPr>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444500" y="274638"/>
            <a:ext cx="8396288" cy="1090612"/>
          </a:xfrm>
        </p:spPr>
        <p:txBody>
          <a:bodyPr/>
          <a:lstStyle/>
          <a:p>
            <a:pPr algn="ctr" eaLnBrk="1" hangingPunct="1"/>
            <a:r>
              <a:rPr lang="fr-FR" sz="3600" dirty="0" smtClean="0">
                <a:latin typeface="Arial" charset="0"/>
                <a:ea typeface="ＭＳ Ｐゴシック" pitchFamily="34" charset="-128"/>
                <a:cs typeface="Arial" charset="0"/>
              </a:rPr>
              <a:t>Formes de discrimination</a:t>
            </a:r>
          </a:p>
        </p:txBody>
      </p:sp>
      <p:sp>
        <p:nvSpPr>
          <p:cNvPr id="8195" name="Content Placeholder 2"/>
          <p:cNvSpPr txBox="1">
            <a:spLocks/>
          </p:cNvSpPr>
          <p:nvPr/>
        </p:nvSpPr>
        <p:spPr bwMode="auto">
          <a:xfrm>
            <a:off x="1016000" y="1365250"/>
            <a:ext cx="7056438" cy="40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grpSp>
        <p:nvGrpSpPr>
          <p:cNvPr id="8196" name="Group 25"/>
          <p:cNvGrpSpPr>
            <a:grpSpLocks/>
          </p:cNvGrpSpPr>
          <p:nvPr/>
        </p:nvGrpSpPr>
        <p:grpSpPr bwMode="auto">
          <a:xfrm>
            <a:off x="3886200" y="4191000"/>
            <a:ext cx="1905000" cy="1143000"/>
            <a:chOff x="0" y="127000"/>
            <a:chExt cx="1904999" cy="1143000"/>
          </a:xfrm>
        </p:grpSpPr>
        <p:sp>
          <p:nvSpPr>
            <p:cNvPr id="5" name="Rectangle 4"/>
            <p:cNvSpPr/>
            <p:nvPr/>
          </p:nvSpPr>
          <p:spPr>
            <a:xfrm>
              <a:off x="0" y="127000"/>
              <a:ext cx="1904999" cy="1143000"/>
            </a:xfrm>
            <a:prstGeom prst="rect">
              <a:avLst/>
            </a:prstGeom>
            <a:solidFill>
              <a:srgbClr val="FF0000">
                <a:alpha val="53000"/>
              </a:srgbClr>
            </a:solid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6" name="Rectangle 5"/>
            <p:cNvSpPr/>
            <p:nvPr/>
          </p:nvSpPr>
          <p:spPr>
            <a:xfrm>
              <a:off x="0" y="127000"/>
              <a:ext cx="1904999" cy="1143000"/>
            </a:xfrm>
            <a:prstGeom prst="rect">
              <a:avLst/>
            </a:prstGeom>
          </p:spPr>
          <p:style>
            <a:lnRef idx="0">
              <a:scrgbClr r="0" g="0" b="0"/>
            </a:lnRef>
            <a:fillRef idx="0">
              <a:scrgbClr r="0" g="0" b="0"/>
            </a:fillRef>
            <a:effectRef idx="0">
              <a:scrgbClr r="0" g="0" b="0"/>
            </a:effectRef>
            <a:fontRef idx="minor">
              <a:schemeClr val="lt1"/>
            </a:fontRef>
          </p:style>
          <p:txBody>
            <a:bodyPr lIns="76200" tIns="76200" rIns="76200" bIns="76200" anchor="ctr"/>
            <a:lstStyle/>
            <a:p>
              <a:pPr algn="ctr">
                <a:defRPr/>
              </a:pPr>
              <a:endParaRPr lang="en-US" sz="2000">
                <a:solidFill>
                  <a:schemeClr val="tx1"/>
                </a:solidFill>
                <a:cs typeface="Arial" charset="0"/>
              </a:endParaRPr>
            </a:p>
            <a:p>
              <a:pPr algn="ctr">
                <a:defRPr/>
              </a:pPr>
              <a:r>
                <a:rPr lang="en-US" sz="2000">
                  <a:solidFill>
                    <a:schemeClr val="tx1"/>
                  </a:solidFill>
                  <a:cs typeface="Arial" charset="0"/>
                </a:rPr>
                <a:t>multiple</a:t>
              </a:r>
            </a:p>
            <a:p>
              <a:pPr algn="ctr">
                <a:defRPr/>
              </a:pPr>
              <a:r>
                <a:rPr lang="en-US" sz="2000">
                  <a:solidFill>
                    <a:schemeClr val="tx1"/>
                  </a:solidFill>
                  <a:cs typeface="Arial" charset="0"/>
                </a:rPr>
                <a:t>discrimination</a:t>
              </a:r>
            </a:p>
            <a:p>
              <a:pPr algn="ctr">
                <a:spcAft>
                  <a:spcPct val="35000"/>
                </a:spcAft>
                <a:defRPr/>
              </a:pPr>
              <a:endParaRPr lang="en-US">
                <a:solidFill>
                  <a:srgbClr val="FFFFFF"/>
                </a:solidFill>
                <a:cs typeface="Arial" charset="0"/>
              </a:endParaRPr>
            </a:p>
          </p:txBody>
        </p:sp>
      </p:grpSp>
      <p:cxnSp>
        <p:nvCxnSpPr>
          <p:cNvPr id="7" name="Straight Connector 6"/>
          <p:cNvCxnSpPr/>
          <p:nvPr/>
        </p:nvCxnSpPr>
        <p:spPr>
          <a:xfrm rot="5400000">
            <a:off x="7087394" y="3428206"/>
            <a:ext cx="35052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0800000">
            <a:off x="1371600" y="6553200"/>
            <a:ext cx="43434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9" name="Diagram 8"/>
          <p:cNvGraphicFramePr/>
          <p:nvPr>
            <p:extLst>
              <p:ext uri="{D42A27DB-BD31-4B8C-83A1-F6EECF244321}">
                <p14:modId xmlns:p14="http://schemas.microsoft.com/office/powerpoint/2010/main" val="124083677"/>
              </p:ext>
            </p:extLst>
          </p:nvPr>
        </p:nvGraphicFramePr>
        <p:xfrm>
          <a:off x="1752600" y="13716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ZoneTexte 9"/>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11" name="ZoneTexte 10"/>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
        <p:nvSpPr>
          <p:cNvPr id="2" name="ZoneTexte 1"/>
          <p:cNvSpPr txBox="1"/>
          <p:nvPr/>
        </p:nvSpPr>
        <p:spPr>
          <a:xfrm>
            <a:off x="3927764" y="4324889"/>
            <a:ext cx="1787236" cy="1000274"/>
          </a:xfrm>
          <a:prstGeom prst="rect">
            <a:avLst/>
          </a:prstGeom>
          <a:solidFill>
            <a:srgbClr val="FF7C80"/>
          </a:solidFill>
        </p:spPr>
        <p:txBody>
          <a:bodyPr wrap="square" rtlCol="0">
            <a:spAutoFit/>
          </a:bodyPr>
          <a:lstStyle/>
          <a:p>
            <a:pPr algn="ctr"/>
            <a:endParaRPr lang="fr-FR" sz="300" dirty="0" smtClean="0"/>
          </a:p>
          <a:p>
            <a:pPr algn="ctr"/>
            <a:r>
              <a:rPr lang="fr-FR" dirty="0" smtClean="0"/>
              <a:t>Discrimination multiple</a:t>
            </a:r>
          </a:p>
          <a:p>
            <a:pPr algn="ctr"/>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835025" y="274638"/>
            <a:ext cx="8308975" cy="1090612"/>
          </a:xfrm>
        </p:spPr>
        <p:txBody>
          <a:bodyPr/>
          <a:lstStyle/>
          <a:p>
            <a:pPr eaLnBrk="1" hangingPunct="1"/>
            <a:r>
              <a:rPr lang="fr-FR" sz="3200" dirty="0" smtClean="0">
                <a:latin typeface="Arial" charset="0"/>
                <a:ea typeface="ＭＳ Ｐゴシック" pitchFamily="34" charset="-128"/>
                <a:cs typeface="Arial" charset="0"/>
              </a:rPr>
              <a:t>Discrimination fondée sur le handicap</a:t>
            </a:r>
          </a:p>
        </p:txBody>
      </p:sp>
      <p:sp>
        <p:nvSpPr>
          <p:cNvPr id="9219" name="Content Placeholder 2"/>
          <p:cNvSpPr txBox="1">
            <a:spLocks/>
          </p:cNvSpPr>
          <p:nvPr/>
        </p:nvSpPr>
        <p:spPr bwMode="auto">
          <a:xfrm>
            <a:off x="1016000" y="1365250"/>
            <a:ext cx="7056438" cy="40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sp>
        <p:nvSpPr>
          <p:cNvPr id="4" name="Title 1"/>
          <p:cNvSpPr txBox="1">
            <a:spLocks/>
          </p:cNvSpPr>
          <p:nvPr/>
        </p:nvSpPr>
        <p:spPr bwMode="auto">
          <a:xfrm>
            <a:off x="858837" y="917575"/>
            <a:ext cx="7780665" cy="4947197"/>
          </a:xfrm>
          <a:prstGeom prst="rect">
            <a:avLst/>
          </a:prstGeom>
          <a:solidFill>
            <a:srgbClr val="C00000">
              <a:alpha val="43921"/>
            </a:srgbClr>
          </a:solidFill>
          <a:ln>
            <a:noFill/>
          </a:ln>
          <a:extLst/>
        </p:spPr>
        <p:txBody>
          <a:bodyPr/>
          <a:lst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a:lstStyle>
          <a:p>
            <a:pPr algn="ctr" eaLnBrk="1" hangingPunct="1">
              <a:defRPr/>
            </a:pPr>
            <a:r>
              <a:rPr lang="fr-FR" sz="2800" b="0" dirty="0" smtClean="0">
                <a:solidFill>
                  <a:schemeClr val="tx1"/>
                </a:solidFill>
                <a:latin typeface="Arial" pitchFamily="34" charset="0"/>
                <a:ea typeface="Calibri" pitchFamily="34" charset="0"/>
                <a:cs typeface="Arial" pitchFamily="34" charset="0"/>
              </a:rPr>
              <a:t>Toute </a:t>
            </a:r>
            <a:r>
              <a:rPr lang="fr-FR" sz="2800" dirty="0">
                <a:solidFill>
                  <a:schemeClr val="tx1"/>
                </a:solidFill>
                <a:latin typeface="Arial" pitchFamily="34" charset="0"/>
                <a:ea typeface="Calibri" pitchFamily="34" charset="0"/>
                <a:cs typeface="Arial" pitchFamily="34" charset="0"/>
              </a:rPr>
              <a:t>distinction</a:t>
            </a:r>
            <a:r>
              <a:rPr lang="fr-FR" sz="2800" b="0" dirty="0">
                <a:solidFill>
                  <a:schemeClr val="tx1"/>
                </a:solidFill>
                <a:latin typeface="Arial" pitchFamily="34" charset="0"/>
                <a:ea typeface="Calibri" pitchFamily="34" charset="0"/>
                <a:cs typeface="Arial" pitchFamily="34" charset="0"/>
              </a:rPr>
              <a:t>, </a:t>
            </a:r>
            <a:r>
              <a:rPr lang="fr-FR" sz="2800" dirty="0">
                <a:solidFill>
                  <a:schemeClr val="tx1"/>
                </a:solidFill>
                <a:latin typeface="Arial" pitchFamily="34" charset="0"/>
                <a:ea typeface="Calibri" pitchFamily="34" charset="0"/>
                <a:cs typeface="Arial" pitchFamily="34" charset="0"/>
              </a:rPr>
              <a:t>exclusion</a:t>
            </a:r>
            <a:r>
              <a:rPr lang="fr-FR" sz="2800" b="0" dirty="0">
                <a:solidFill>
                  <a:schemeClr val="tx1"/>
                </a:solidFill>
                <a:latin typeface="Arial" pitchFamily="34" charset="0"/>
                <a:ea typeface="Calibri" pitchFamily="34" charset="0"/>
                <a:cs typeface="Arial" pitchFamily="34" charset="0"/>
              </a:rPr>
              <a:t> ou </a:t>
            </a:r>
            <a:r>
              <a:rPr lang="fr-FR" sz="2800" dirty="0">
                <a:solidFill>
                  <a:schemeClr val="tx1"/>
                </a:solidFill>
                <a:latin typeface="Arial" pitchFamily="34" charset="0"/>
                <a:ea typeface="Calibri" pitchFamily="34" charset="0"/>
                <a:cs typeface="Arial" pitchFamily="34" charset="0"/>
              </a:rPr>
              <a:t>restriction</a:t>
            </a:r>
            <a:r>
              <a:rPr lang="fr-FR" sz="2800" b="0" dirty="0">
                <a:solidFill>
                  <a:schemeClr val="tx1"/>
                </a:solidFill>
                <a:latin typeface="Arial" pitchFamily="34" charset="0"/>
                <a:ea typeface="Calibri" pitchFamily="34" charset="0"/>
                <a:cs typeface="Arial" pitchFamily="34" charset="0"/>
              </a:rPr>
              <a:t> fondée sur le handicap qui a pour </a:t>
            </a:r>
            <a:r>
              <a:rPr lang="fr-FR" sz="2800" b="0" dirty="0">
                <a:solidFill>
                  <a:srgbClr val="FF0000"/>
                </a:solidFill>
                <a:latin typeface="Arial" pitchFamily="34" charset="0"/>
                <a:ea typeface="Calibri" pitchFamily="34" charset="0"/>
                <a:cs typeface="Arial" pitchFamily="34" charset="0"/>
              </a:rPr>
              <a:t>objet</a:t>
            </a:r>
            <a:r>
              <a:rPr lang="fr-FR" sz="2800" b="0" dirty="0">
                <a:solidFill>
                  <a:schemeClr val="tx1"/>
                </a:solidFill>
                <a:latin typeface="Arial" pitchFamily="34" charset="0"/>
                <a:ea typeface="Calibri" pitchFamily="34" charset="0"/>
                <a:cs typeface="Arial" pitchFamily="34" charset="0"/>
              </a:rPr>
              <a:t> ou pour </a:t>
            </a:r>
            <a:r>
              <a:rPr lang="fr-FR" sz="2800" b="0" dirty="0">
                <a:solidFill>
                  <a:srgbClr val="FF0000"/>
                </a:solidFill>
                <a:latin typeface="Arial" pitchFamily="34" charset="0"/>
                <a:ea typeface="Calibri" pitchFamily="34" charset="0"/>
                <a:cs typeface="Arial" pitchFamily="34" charset="0"/>
              </a:rPr>
              <a:t>effet</a:t>
            </a:r>
            <a:r>
              <a:rPr lang="fr-FR" sz="2800" b="0" dirty="0">
                <a:solidFill>
                  <a:schemeClr val="tx1"/>
                </a:solidFill>
                <a:latin typeface="Arial" pitchFamily="34" charset="0"/>
                <a:ea typeface="Calibri" pitchFamily="34" charset="0"/>
                <a:cs typeface="Arial" pitchFamily="34" charset="0"/>
              </a:rPr>
              <a:t> de compromettre ou réduire à néant la r</a:t>
            </a:r>
            <a:r>
              <a:rPr lang="fr-FR" sz="2800" b="0" u="sng" dirty="0">
                <a:solidFill>
                  <a:schemeClr val="tx1"/>
                </a:solidFill>
                <a:latin typeface="Arial" pitchFamily="34" charset="0"/>
                <a:ea typeface="Calibri" pitchFamily="34" charset="0"/>
                <a:cs typeface="Arial" pitchFamily="34" charset="0"/>
              </a:rPr>
              <a:t>econnaissance</a:t>
            </a:r>
            <a:r>
              <a:rPr lang="fr-FR" sz="2800" b="0" dirty="0">
                <a:solidFill>
                  <a:schemeClr val="tx1"/>
                </a:solidFill>
                <a:latin typeface="Arial" pitchFamily="34" charset="0"/>
                <a:ea typeface="Calibri" pitchFamily="34" charset="0"/>
                <a:cs typeface="Arial" pitchFamily="34" charset="0"/>
              </a:rPr>
              <a:t>, la </a:t>
            </a:r>
            <a:r>
              <a:rPr lang="fr-FR" sz="2800" b="0" u="sng" dirty="0">
                <a:solidFill>
                  <a:schemeClr val="tx1"/>
                </a:solidFill>
                <a:latin typeface="Arial" pitchFamily="34" charset="0"/>
                <a:ea typeface="Calibri" pitchFamily="34" charset="0"/>
                <a:cs typeface="Arial" pitchFamily="34" charset="0"/>
              </a:rPr>
              <a:t>jouissance</a:t>
            </a:r>
            <a:r>
              <a:rPr lang="fr-FR" sz="2800" b="0" dirty="0">
                <a:solidFill>
                  <a:schemeClr val="tx1"/>
                </a:solidFill>
                <a:latin typeface="Arial" pitchFamily="34" charset="0"/>
                <a:ea typeface="Calibri" pitchFamily="34" charset="0"/>
                <a:cs typeface="Arial" pitchFamily="34" charset="0"/>
              </a:rPr>
              <a:t> ou l’</a:t>
            </a:r>
            <a:r>
              <a:rPr lang="fr-FR" sz="2800" b="0" u="sng" dirty="0">
                <a:solidFill>
                  <a:schemeClr val="tx1"/>
                </a:solidFill>
                <a:latin typeface="Arial" pitchFamily="34" charset="0"/>
                <a:ea typeface="Calibri" pitchFamily="34" charset="0"/>
                <a:cs typeface="Arial" pitchFamily="34" charset="0"/>
              </a:rPr>
              <a:t>exercice</a:t>
            </a:r>
            <a:r>
              <a:rPr lang="fr-FR" sz="2800" b="0" dirty="0">
                <a:solidFill>
                  <a:schemeClr val="tx1"/>
                </a:solidFill>
                <a:latin typeface="Arial" pitchFamily="34" charset="0"/>
                <a:ea typeface="Calibri" pitchFamily="34" charset="0"/>
                <a:cs typeface="Arial" pitchFamily="34" charset="0"/>
              </a:rPr>
              <a:t>, sur la base de l’égalité avec les autres, de tous les droits de l’homme et de toutes les libertés fondamentales dans les domaines politique, économique, social, culturel, civil ou autres. La discrimination fondée sur le handicap comprend </a:t>
            </a:r>
            <a:r>
              <a:rPr lang="fr-FR" sz="2800" dirty="0">
                <a:solidFill>
                  <a:schemeClr val="tx1"/>
                </a:solidFill>
                <a:latin typeface="Arial" pitchFamily="34" charset="0"/>
                <a:ea typeface="Calibri" pitchFamily="34" charset="0"/>
                <a:cs typeface="Arial" pitchFamily="34" charset="0"/>
              </a:rPr>
              <a:t>toutes les formes de discrimination</a:t>
            </a:r>
            <a:r>
              <a:rPr lang="fr-FR" sz="2800" b="0" dirty="0">
                <a:solidFill>
                  <a:schemeClr val="tx1"/>
                </a:solidFill>
                <a:latin typeface="Arial" pitchFamily="34" charset="0"/>
                <a:ea typeface="Calibri" pitchFamily="34" charset="0"/>
                <a:cs typeface="Arial" pitchFamily="34" charset="0"/>
              </a:rPr>
              <a:t>, y compris le refus d’aménagement </a:t>
            </a:r>
            <a:r>
              <a:rPr lang="fr-FR" sz="2800" b="0" dirty="0" smtClean="0">
                <a:solidFill>
                  <a:schemeClr val="tx1"/>
                </a:solidFill>
                <a:latin typeface="Arial" pitchFamily="34" charset="0"/>
                <a:ea typeface="Calibri" pitchFamily="34" charset="0"/>
                <a:cs typeface="Arial" pitchFamily="34" charset="0"/>
              </a:rPr>
              <a:t>raisonnable.</a:t>
            </a:r>
            <a:r>
              <a:rPr lang="fr-FR" sz="3200" dirty="0" smtClean="0">
                <a:ea typeface="Calibri" pitchFamily="34" charset="0"/>
                <a:cs typeface="Times New Roman" pitchFamily="18" charset="0"/>
              </a:rPr>
              <a:t/>
            </a:r>
            <a:br>
              <a:rPr lang="fr-FR" sz="3200" dirty="0" smtClean="0">
                <a:ea typeface="Calibri" pitchFamily="34" charset="0"/>
                <a:cs typeface="Times New Roman" pitchFamily="18" charset="0"/>
              </a:rPr>
            </a:br>
            <a:r>
              <a:rPr lang="en-US" sz="3200" dirty="0" smtClean="0">
                <a:ea typeface="Calibri" pitchFamily="34" charset="0"/>
                <a:cs typeface="Times New Roman" pitchFamily="18" charset="0"/>
              </a:rPr>
              <a:t/>
            </a:r>
            <a:br>
              <a:rPr lang="en-US" sz="3200" dirty="0" smtClean="0">
                <a:ea typeface="Calibri" pitchFamily="34" charset="0"/>
                <a:cs typeface="Times New Roman" pitchFamily="18" charset="0"/>
              </a:rPr>
            </a:br>
            <a:endParaRPr lang="en-US" sz="3200" dirty="0" smtClean="0">
              <a:solidFill>
                <a:srgbClr val="000000"/>
              </a:solidFill>
              <a:ea typeface="Calibri" pitchFamily="34" charset="0"/>
              <a:cs typeface="Times New Roman" pitchFamily="18" charset="0"/>
            </a:endParaRPr>
          </a:p>
        </p:txBody>
      </p:sp>
      <p:sp>
        <p:nvSpPr>
          <p:cNvPr id="5" name="ZoneTexte 4"/>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6" name="ZoneTexte 5"/>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fr-FR" sz="3600" dirty="0" smtClean="0">
                <a:latin typeface="Arial" charset="0"/>
                <a:ea typeface="ＭＳ Ｐゴシック" pitchFamily="34" charset="-128"/>
                <a:cs typeface="Arial" charset="0"/>
              </a:rPr>
              <a:t>Aménagement raisonnable</a:t>
            </a: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sp>
        <p:nvSpPr>
          <p:cNvPr id="2" name="Rectangle 1"/>
          <p:cNvSpPr/>
          <p:nvPr/>
        </p:nvSpPr>
        <p:spPr>
          <a:xfrm>
            <a:off x="901700" y="1563688"/>
            <a:ext cx="7489825" cy="4379912"/>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nSpc>
                <a:spcPct val="90000"/>
              </a:lnSpc>
              <a:spcBef>
                <a:spcPct val="20000"/>
              </a:spcBef>
              <a:buClr>
                <a:schemeClr val="tx2"/>
              </a:buClr>
              <a:defRPr/>
            </a:pPr>
            <a:r>
              <a:rPr lang="fr-FR" sz="2800" b="1" i="1" dirty="0">
                <a:cs typeface="Arial" charset="0"/>
              </a:rPr>
              <a:t>M</a:t>
            </a:r>
            <a:r>
              <a:rPr lang="fr-FR" sz="2800" b="1" i="1" dirty="0" smtClean="0">
                <a:cs typeface="Arial" charset="0"/>
              </a:rPr>
              <a:t>odifications</a:t>
            </a:r>
            <a:r>
              <a:rPr lang="fr-FR" sz="2800" i="1" dirty="0" smtClean="0">
                <a:cs typeface="Arial" charset="0"/>
              </a:rPr>
              <a:t> </a:t>
            </a:r>
            <a:r>
              <a:rPr lang="fr-FR" sz="2800" i="1" dirty="0">
                <a:cs typeface="Arial" charset="0"/>
              </a:rPr>
              <a:t>et </a:t>
            </a:r>
            <a:r>
              <a:rPr lang="fr-FR" sz="2800" b="1" i="1" dirty="0">
                <a:cs typeface="Arial" charset="0"/>
              </a:rPr>
              <a:t>ajustements</a:t>
            </a:r>
            <a:r>
              <a:rPr lang="fr-FR" sz="2800" i="1" dirty="0">
                <a:cs typeface="Arial" charset="0"/>
              </a:rPr>
              <a:t> nécessaires et appropriés n’imposant pas de</a:t>
            </a:r>
            <a:r>
              <a:rPr lang="fr-FR" sz="2800" b="1" i="1" dirty="0">
                <a:cs typeface="Arial" charset="0"/>
              </a:rPr>
              <a:t> charge disproportionnée</a:t>
            </a:r>
            <a:r>
              <a:rPr lang="fr-FR" sz="2800" i="1" dirty="0">
                <a:cs typeface="Arial" charset="0"/>
              </a:rPr>
              <a:t> </a:t>
            </a:r>
            <a:r>
              <a:rPr lang="fr-FR" sz="2800" b="1" i="1" dirty="0">
                <a:cs typeface="Arial" charset="0"/>
              </a:rPr>
              <a:t>ou indue </a:t>
            </a:r>
            <a:r>
              <a:rPr lang="fr-FR" sz="2800" i="1" dirty="0">
                <a:cs typeface="Arial" charset="0"/>
              </a:rPr>
              <a:t>apportés, en fonction des besoins </a:t>
            </a:r>
            <a:r>
              <a:rPr lang="fr-FR" sz="2800" b="1" i="1" dirty="0">
                <a:cs typeface="Arial" charset="0"/>
              </a:rPr>
              <a:t>dans une situation donnée</a:t>
            </a:r>
            <a:r>
              <a:rPr lang="fr-FR" sz="2800" i="1" dirty="0">
                <a:cs typeface="Arial" charset="0"/>
              </a:rPr>
              <a:t>, pour assurer aux personnes handicapées la jouissance ou l</a:t>
            </a:r>
            <a:r>
              <a:rPr lang="fr-FR" sz="2800" b="1" i="1" dirty="0">
                <a:cs typeface="Arial" charset="0"/>
              </a:rPr>
              <a:t>’exercice, sur la base de l’égalité avec les autres</a:t>
            </a:r>
            <a:r>
              <a:rPr lang="fr-FR" sz="2800" i="1" dirty="0">
                <a:cs typeface="Arial" charset="0"/>
              </a:rPr>
              <a:t>, de tous les droits de l’homme et de toutes les libertés </a:t>
            </a:r>
            <a:r>
              <a:rPr lang="fr-FR" sz="2800" i="1" dirty="0" smtClean="0">
                <a:cs typeface="Arial" charset="0"/>
              </a:rPr>
              <a:t>fondamentales</a:t>
            </a:r>
            <a:endParaRPr lang="fr-FR" sz="2800" i="1" dirty="0">
              <a:cs typeface="Arial" charset="0"/>
            </a:endParaRPr>
          </a:p>
        </p:txBody>
      </p:sp>
      <p:sp>
        <p:nvSpPr>
          <p:cNvPr id="5" name="ZoneTexte 4"/>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6" name="ZoneTexte 5"/>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fr-FR" sz="3600" dirty="0" smtClean="0">
                <a:latin typeface="Arial" charset="0"/>
                <a:ea typeface="ＭＳ Ｐゴシック" pitchFamily="34" charset="-128"/>
                <a:cs typeface="Arial" charset="0"/>
              </a:rPr>
              <a:t>Aménagement raisonnable</a:t>
            </a: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r>
              <a:rPr lang="fr-FR" sz="2800" b="1" dirty="0" smtClean="0">
                <a:solidFill>
                  <a:schemeClr val="tx2"/>
                </a:solidFill>
                <a:cs typeface="Arial" charset="0"/>
              </a:rPr>
              <a:t>Eléments</a:t>
            </a:r>
          </a:p>
          <a:p>
            <a:pPr eaLnBrk="1" hangingPunct="1">
              <a:lnSpc>
                <a:spcPct val="90000"/>
              </a:lnSpc>
              <a:spcBef>
                <a:spcPct val="20000"/>
              </a:spcBef>
              <a:buClr>
                <a:schemeClr val="tx2"/>
              </a:buClr>
            </a:pPr>
            <a:endParaRPr lang="fr-FR" sz="3600" b="1" dirty="0" smtClean="0">
              <a:solidFill>
                <a:schemeClr val="tx2"/>
              </a:solidFill>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Sa réalisation est immédiate</a:t>
            </a:r>
          </a:p>
          <a:p>
            <a:pPr eaLnBrk="1" hangingPunct="1">
              <a:lnSpc>
                <a:spcPct val="90000"/>
              </a:lnSpc>
              <a:spcBef>
                <a:spcPct val="20000"/>
              </a:spcBef>
              <a:buClr>
                <a:schemeClr val="tx2"/>
              </a:buClr>
            </a:pPr>
            <a:endParaRPr lang="fr-FR" sz="2200" dirty="0" smtClean="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Il s’applique à des cas particuliers</a:t>
            </a:r>
          </a:p>
          <a:p>
            <a:pPr eaLnBrk="1" hangingPunct="1">
              <a:lnSpc>
                <a:spcPct val="90000"/>
              </a:lnSpc>
              <a:spcBef>
                <a:spcPct val="20000"/>
              </a:spcBef>
              <a:buClr>
                <a:schemeClr val="tx2"/>
              </a:buClr>
            </a:pPr>
            <a:endParaRPr lang="fr-FR" sz="2200" dirty="0" smtClean="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Il s’applique à la demande d’une personne handicapée</a:t>
            </a:r>
          </a:p>
          <a:p>
            <a:pPr eaLnBrk="1" hangingPunct="1">
              <a:lnSpc>
                <a:spcPct val="90000"/>
              </a:lnSpc>
              <a:spcBef>
                <a:spcPct val="20000"/>
              </a:spcBef>
              <a:buClr>
                <a:schemeClr val="tx2"/>
              </a:buClr>
            </a:pPr>
            <a:endParaRPr lang="fr-FR" sz="2200" dirty="0" smtClean="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Il implique une évaluation objective de ce qui est raisonnable</a:t>
            </a:r>
            <a:endParaRPr lang="fr-FR" sz="2200" dirty="0">
              <a:cs typeface="Arial" charset="0"/>
            </a:endParaRPr>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extLst>
      <p:ext uri="{BB962C8B-B14F-4D97-AF65-F5344CB8AC3E}">
        <p14:creationId xmlns:p14="http://schemas.microsoft.com/office/powerpoint/2010/main" val="22895616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fr-FR" sz="3600" dirty="0" smtClean="0">
                <a:latin typeface="Arial" charset="0"/>
                <a:ea typeface="ＭＳ Ｐゴシック" pitchFamily="34" charset="-128"/>
                <a:cs typeface="Arial" charset="0"/>
              </a:rPr>
              <a:t>Aménagement raisonnable</a:t>
            </a:r>
            <a:br>
              <a:rPr lang="fr-FR" sz="3600" dirty="0" smtClean="0">
                <a:latin typeface="Arial" charset="0"/>
                <a:ea typeface="ＭＳ Ｐゴシック" pitchFamily="34" charset="-128"/>
                <a:cs typeface="Arial" charset="0"/>
              </a:rPr>
            </a:br>
            <a:r>
              <a:rPr lang="fr-FR" sz="2400" dirty="0">
                <a:cs typeface="Arial" charset="0"/>
              </a:rPr>
              <a:t>E</a:t>
            </a:r>
            <a:r>
              <a:rPr lang="fr-FR" sz="2400" dirty="0" smtClean="0">
                <a:cs typeface="Arial" charset="0"/>
              </a:rPr>
              <a:t>valuation objective</a:t>
            </a:r>
            <a:r>
              <a:rPr lang="en-US" sz="3600" dirty="0">
                <a:cs typeface="Arial" charset="0"/>
              </a:rPr>
              <a:t/>
            </a:r>
            <a:br>
              <a:rPr lang="en-US" sz="3600" dirty="0">
                <a:cs typeface="Arial" charset="0"/>
              </a:rPr>
            </a:b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r>
              <a:rPr lang="fr-FR" sz="2400" b="1" dirty="0" smtClean="0">
                <a:solidFill>
                  <a:schemeClr val="tx2"/>
                </a:solidFill>
                <a:cs typeface="Arial" charset="0"/>
              </a:rPr>
              <a:t>Eléments</a:t>
            </a:r>
            <a:endParaRPr lang="fr-FR" sz="2800" b="1" dirty="0" smtClean="0">
              <a:solidFill>
                <a:schemeClr val="tx2"/>
              </a:solidFill>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Charge indue</a:t>
            </a:r>
          </a:p>
          <a:p>
            <a:pPr eaLnBrk="1" hangingPunct="1">
              <a:lnSpc>
                <a:spcPct val="90000"/>
              </a:lnSpc>
              <a:spcBef>
                <a:spcPct val="20000"/>
              </a:spcBef>
              <a:buClr>
                <a:schemeClr val="tx2"/>
              </a:buClr>
            </a:pPr>
            <a:endParaRPr lang="fr-FR" sz="2200" dirty="0" smtClean="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Dialogue permanent</a:t>
            </a:r>
          </a:p>
          <a:p>
            <a:pPr eaLnBrk="1" hangingPunct="1">
              <a:lnSpc>
                <a:spcPct val="90000"/>
              </a:lnSpc>
              <a:spcBef>
                <a:spcPct val="20000"/>
              </a:spcBef>
              <a:buClr>
                <a:schemeClr val="tx2"/>
              </a:buClr>
            </a:pPr>
            <a:endParaRPr lang="fr-FR" sz="2200" dirty="0" smtClean="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Justification objective</a:t>
            </a: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opportun</a:t>
            </a: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proportionnel</a:t>
            </a: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Possible</a:t>
            </a: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réalisable financièrement</a:t>
            </a:r>
          </a:p>
          <a:p>
            <a:pPr marL="1200150" lvl="1"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réalisable économiquement</a:t>
            </a:r>
          </a:p>
          <a:p>
            <a:pPr marL="1200150" lvl="1" indent="-457200" eaLnBrk="1" hangingPunct="1">
              <a:lnSpc>
                <a:spcPct val="90000"/>
              </a:lnSpc>
              <a:spcBef>
                <a:spcPct val="20000"/>
              </a:spcBef>
              <a:buClr>
                <a:schemeClr val="tx2"/>
              </a:buClr>
              <a:buFont typeface="Arial" panose="020B0604020202020204" pitchFamily="34" charset="0"/>
              <a:buChar char="•"/>
            </a:pPr>
            <a:endParaRPr lang="en-US" sz="2200" dirty="0" smtClean="0">
              <a:cs typeface="Arial" charset="0"/>
            </a:endParaRPr>
          </a:p>
          <a:p>
            <a:pPr eaLnBrk="1" hangingPunct="1">
              <a:lnSpc>
                <a:spcPct val="90000"/>
              </a:lnSpc>
              <a:spcBef>
                <a:spcPct val="20000"/>
              </a:spcBef>
              <a:buClr>
                <a:schemeClr val="tx2"/>
              </a:buClr>
            </a:pPr>
            <a:endParaRPr lang="en-US" sz="2200" dirty="0">
              <a:cs typeface="Arial" charset="0"/>
            </a:endParaRPr>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extLst>
      <p:ext uri="{BB962C8B-B14F-4D97-AF65-F5344CB8AC3E}">
        <p14:creationId xmlns:p14="http://schemas.microsoft.com/office/powerpoint/2010/main" val="25588392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fr-FR" sz="3600" dirty="0" smtClean="0">
                <a:latin typeface="Arial" charset="0"/>
                <a:ea typeface="ＭＳ Ｐゴシック" pitchFamily="34" charset="-128"/>
                <a:cs typeface="Arial" charset="0"/>
              </a:rPr>
              <a:t>Aménagement raisonnable</a:t>
            </a:r>
            <a:br>
              <a:rPr lang="fr-FR" sz="3600" dirty="0" smtClean="0">
                <a:latin typeface="Arial" charset="0"/>
                <a:ea typeface="ＭＳ Ｐゴシック" pitchFamily="34" charset="-128"/>
                <a:cs typeface="Arial" charset="0"/>
              </a:rPr>
            </a:br>
            <a:r>
              <a:rPr lang="fr-FR" sz="2400" dirty="0" smtClean="0">
                <a:cs typeface="Arial" charset="0"/>
              </a:rPr>
              <a:t>Charge indue</a:t>
            </a:r>
            <a:r>
              <a:rPr lang="en-US" sz="3600" dirty="0">
                <a:cs typeface="Arial" charset="0"/>
              </a:rPr>
              <a:t/>
            </a:r>
            <a:br>
              <a:rPr lang="en-US" sz="3600" dirty="0">
                <a:cs typeface="Arial" charset="0"/>
              </a:rPr>
            </a:b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3600" b="1" dirty="0">
              <a:solidFill>
                <a:schemeClr val="tx2"/>
              </a:solidFill>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La demande d’aménagement doit provenir du titulaire de droits</a:t>
            </a:r>
          </a:p>
          <a:p>
            <a:pPr eaLnBrk="1" hangingPunct="1">
              <a:lnSpc>
                <a:spcPct val="90000"/>
              </a:lnSpc>
              <a:spcBef>
                <a:spcPct val="20000"/>
              </a:spcBef>
              <a:buClr>
                <a:schemeClr val="tx2"/>
              </a:buClr>
            </a:pPr>
            <a:endParaRPr lang="fr-FR" sz="2200" dirty="0" smtClean="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L’obligation doit être établie par une loi ou un règlement</a:t>
            </a:r>
          </a:p>
          <a:p>
            <a:pPr marL="457200" indent="-457200" eaLnBrk="1" hangingPunct="1">
              <a:lnSpc>
                <a:spcPct val="90000"/>
              </a:lnSpc>
              <a:spcBef>
                <a:spcPct val="20000"/>
              </a:spcBef>
              <a:buClr>
                <a:schemeClr val="tx2"/>
              </a:buClr>
              <a:buFont typeface="Arial" panose="020B0604020202020204" pitchFamily="34" charset="0"/>
              <a:buChar char="•"/>
            </a:pPr>
            <a:endParaRPr lang="fr-FR" sz="2200" dirty="0" smtClean="0">
              <a:cs typeface="Arial" charset="0"/>
            </a:endParaRPr>
          </a:p>
          <a:p>
            <a:pPr marL="457200" indent="-457200" eaLnBrk="1" hangingPunct="1">
              <a:lnSpc>
                <a:spcPct val="90000"/>
              </a:lnSpc>
              <a:spcBef>
                <a:spcPct val="20000"/>
              </a:spcBef>
              <a:buClr>
                <a:schemeClr val="tx2"/>
              </a:buClr>
              <a:buFont typeface="Arial" panose="020B0604020202020204" pitchFamily="34" charset="0"/>
              <a:buChar char="•"/>
            </a:pPr>
            <a:r>
              <a:rPr lang="fr-FR" sz="2200" dirty="0" smtClean="0">
                <a:cs typeface="Arial" charset="0"/>
              </a:rPr>
              <a:t>Les lois et règlements doivent définir le détenteur de devoirs pour ne pas faire peser la charge sur le titulaire de droits</a:t>
            </a:r>
          </a:p>
          <a:p>
            <a:pPr eaLnBrk="1" hangingPunct="1">
              <a:lnSpc>
                <a:spcPct val="90000"/>
              </a:lnSpc>
              <a:spcBef>
                <a:spcPct val="20000"/>
              </a:spcBef>
              <a:buClr>
                <a:schemeClr val="tx2"/>
              </a:buClr>
            </a:pPr>
            <a:endParaRPr lang="fr-FR" sz="2200" dirty="0" smtClean="0">
              <a:cs typeface="Arial" charset="0"/>
            </a:endParaRPr>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extLst>
      <p:ext uri="{BB962C8B-B14F-4D97-AF65-F5344CB8AC3E}">
        <p14:creationId xmlns:p14="http://schemas.microsoft.com/office/powerpoint/2010/main" val="236053529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Personnalisée 7">
      <a:dk1>
        <a:srgbClr val="333333"/>
      </a:dk1>
      <a:lt1>
        <a:sysClr val="window" lastClr="FFFFFF"/>
      </a:lt1>
      <a:dk2>
        <a:srgbClr val="006FB7"/>
      </a:dk2>
      <a:lt2>
        <a:srgbClr val="CCCCCC"/>
      </a:lt2>
      <a:accent1>
        <a:srgbClr val="006FB7"/>
      </a:accent1>
      <a:accent2>
        <a:srgbClr val="5693C9"/>
      </a:accent2>
      <a:accent3>
        <a:srgbClr val="F18E00"/>
      </a:accent3>
      <a:accent4>
        <a:srgbClr val="8C1713"/>
      </a:accent4>
      <a:accent5>
        <a:srgbClr val="7FBADF"/>
      </a:accent5>
      <a:accent6>
        <a:srgbClr val="C58781"/>
      </a:accent6>
      <a:hlink>
        <a:srgbClr val="006FB7"/>
      </a:hlink>
      <a:folHlink>
        <a:srgbClr val="5693C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RUTitle xmlns="b4e33e86-409b-44c1-8485-331954efb210" xsi:nil="true"/>
    <ARTitle xmlns="b4e33e86-409b-44c1-8485-331954efb210" xsi:nil="true"/>
    <FRTitle xmlns="b4e33e86-409b-44c1-8485-331954efb210" xsi:nil="true"/>
    <SPTitle xmlns="b4e33e86-409b-44c1-8485-331954efb210" xsi:nil="true"/>
    <Order1 xmlns="b4e33e86-409b-44c1-8485-331954efb210" xsi:nil="true"/>
    <CHTitle xmlns="b4e33e86-409b-44c1-8485-331954efb210" xsi:nil="true"/>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0653A45F6AB2A940B420808D23E0E2E1" ma:contentTypeVersion="5" ma:contentTypeDescription="Create a new document." ma:contentTypeScope="" ma:versionID="142e364888b41989145d572081f31d1f">
  <xsd:schema xmlns:xsd="http://www.w3.org/2001/XMLSchema" xmlns:p="http://schemas.microsoft.com/office/2006/metadata/properties" xmlns:ns1="http://schemas.microsoft.com/sharepoint/v3" xmlns:ns2="b4e33e86-409b-44c1-8485-331954efb210" targetNamespace="http://schemas.microsoft.com/office/2006/metadata/properties" ma:root="true" ma:fieldsID="ed10782b68b6d1f99810ca2f640db8ee" ns1:_="" ns2:_="">
    <xsd:import namespace="http://schemas.microsoft.com/sharepoint/v3"/>
    <xsd:import namespace="b4e33e86-409b-44c1-8485-331954efb210"/>
    <xsd:element name="properties">
      <xsd:complexType>
        <xsd:sequence>
          <xsd:element name="documentManagement">
            <xsd:complexType>
              <xsd:all>
                <xsd:element ref="ns2:FRTitle" minOccurs="0"/>
                <xsd:element ref="ns2:SPTitle" minOccurs="0"/>
                <xsd:element ref="ns2:ARTitle" minOccurs="0"/>
                <xsd:element ref="ns2:RUTitle" minOccurs="0"/>
                <xsd:element ref="ns2:CHTitle" minOccurs="0"/>
                <xsd:element ref="ns2:Order1" minOccurs="0"/>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internalName="PublishingStartDate">
      <xsd:simpleType>
        <xsd:restriction base="dms:Unknown"/>
      </xsd:simpleType>
    </xsd:element>
    <xsd:element name="PublishingExpirationDate" ma:index="9" nillable="true" ma:displayName="Scheduling End Date" ma:description="" ma:internalName="PublishingExpirationDate">
      <xsd:simpleType>
        <xsd:restriction base="dms:Unknown"/>
      </xsd:simpleType>
    </xsd:element>
  </xsd:schema>
  <xsd:schema xmlns:xsd="http://www.w3.org/2001/XMLSchema" xmlns:dms="http://schemas.microsoft.com/office/2006/documentManagement/types" targetNamespace="b4e33e86-409b-44c1-8485-331954efb210" elementFormDefault="qualified">
    <xsd:import namespace="http://schemas.microsoft.com/office/2006/documentManagement/types"/>
    <xsd:element name="FRTitle" ma:index="2" nillable="true" ma:displayName="FRTitle" ma:internalName="FRTitle">
      <xsd:simpleType>
        <xsd:restriction base="dms:Text">
          <xsd:maxLength value="255"/>
        </xsd:restriction>
      </xsd:simpleType>
    </xsd:element>
    <xsd:element name="SPTitle" ma:index="3" nillable="true" ma:displayName="SPTitle" ma:internalName="SPTitle">
      <xsd:simpleType>
        <xsd:restriction base="dms:Text">
          <xsd:maxLength value="255"/>
        </xsd:restriction>
      </xsd:simpleType>
    </xsd:element>
    <xsd:element name="ARTitle" ma:index="4" nillable="true" ma:displayName="ARTitle" ma:internalName="ARTitle">
      <xsd:simpleType>
        <xsd:restriction base="dms:Text">
          <xsd:maxLength value="255"/>
        </xsd:restriction>
      </xsd:simpleType>
    </xsd:element>
    <xsd:element name="RUTitle" ma:index="5" nillable="true" ma:displayName="RUTitle" ma:internalName="RUTitle">
      <xsd:simpleType>
        <xsd:restriction base="dms:Text">
          <xsd:maxLength value="255"/>
        </xsd:restriction>
      </xsd:simpleType>
    </xsd:element>
    <xsd:element name="CHTitle" ma:index="6" nillable="true" ma:displayName="CHTitle" ma:internalName="CHTitle">
      <xsd:simpleType>
        <xsd:restriction base="dms:Text">
          <xsd:maxLength value="255"/>
        </xsd:restriction>
      </xsd:simpleType>
    </xsd:element>
    <xsd:element name="Order1" ma:index="7" nillable="true" ma:displayName="OrderNbr" ma:decimals="0" ma:internalName="Order1" ma:percentage="FALSE">
      <xsd:simpleType>
        <xsd:restriction base="dms:Number"/>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3" ma:displayName="Content Type" ma:readOnly="tru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F8E1EA8F-47EC-4EB5-AF7F-28BA73081CB3}">
  <ds:schemaRefs>
    <ds:schemaRef ds:uri="http://schemas.microsoft.com/office/2006/metadata/longProperties"/>
  </ds:schemaRefs>
</ds:datastoreItem>
</file>

<file path=customXml/itemProps2.xml><?xml version="1.0" encoding="utf-8"?>
<ds:datastoreItem xmlns:ds="http://schemas.openxmlformats.org/officeDocument/2006/customXml" ds:itemID="{58BBA707-B4D5-4148-8120-CA27406FBE5D}">
  <ds:schemaRefs>
    <ds:schemaRef ds:uri="http://schemas.microsoft.com/sharepoint/v3/contenttype/forms"/>
  </ds:schemaRefs>
</ds:datastoreItem>
</file>

<file path=customXml/itemProps3.xml><?xml version="1.0" encoding="utf-8"?>
<ds:datastoreItem xmlns:ds="http://schemas.openxmlformats.org/officeDocument/2006/customXml" ds:itemID="{4B0021C1-1FC0-404B-98C8-4254CE025968}">
  <ds:schemaRefs>
    <ds:schemaRef ds:uri="http://schemas.microsoft.com/office/2006/metadata/properties"/>
    <ds:schemaRef ds:uri="b4e33e86-409b-44c1-8485-331954efb210"/>
    <ds:schemaRef ds:uri="http://schemas.microsoft.com/sharepoint/v3"/>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www.w3.org/XML/1998/namespace"/>
    <ds:schemaRef ds:uri="http://schemas.microsoft.com/office/infopath/2007/PartnerControls"/>
  </ds:schemaRefs>
</ds:datastoreItem>
</file>

<file path=customXml/itemProps4.xml><?xml version="1.0" encoding="utf-8"?>
<ds:datastoreItem xmlns:ds="http://schemas.openxmlformats.org/officeDocument/2006/customXml" ds:itemID="{B43666A0-7D88-4294-A2D0-7C38B76FCF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b4e33e86-409b-44c1-8485-331954efb210"/>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3946</TotalTime>
  <Words>1656</Words>
  <Application>Microsoft Office PowerPoint</Application>
  <PresentationFormat>Affichage à l'écran (4:3)</PresentationFormat>
  <Paragraphs>299</Paragraphs>
  <Slides>20</Slides>
  <Notes>20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20</vt:i4>
      </vt:variant>
    </vt:vector>
  </HeadingPairs>
  <TitlesOfParts>
    <vt:vector size="26" baseType="lpstr">
      <vt:lpstr>Arial</vt:lpstr>
      <vt:lpstr>Calibri</vt:lpstr>
      <vt:lpstr>ＭＳ Ｐゴシック</vt:lpstr>
      <vt:lpstr>Times New Roman</vt:lpstr>
      <vt:lpstr>Wingdings</vt:lpstr>
      <vt:lpstr>Thème Office</vt:lpstr>
      <vt:lpstr>La Discrimination fondée sur le handicap</vt:lpstr>
      <vt:lpstr>Présentation PowerPoint</vt:lpstr>
      <vt:lpstr>Réflexion sur la discrimination</vt:lpstr>
      <vt:lpstr>Formes de discrimination</vt:lpstr>
      <vt:lpstr>Discrimination fondée sur le handicap</vt:lpstr>
      <vt:lpstr>Aménagement raisonnable</vt:lpstr>
      <vt:lpstr>Aménagement raisonnable</vt:lpstr>
      <vt:lpstr>Aménagement raisonnable Evaluation objective </vt:lpstr>
      <vt:lpstr>Aménagement raisonnable Charge indue </vt:lpstr>
      <vt:lpstr>Aménagement raisonnable Dialogue permanent </vt:lpstr>
      <vt:lpstr>Aménagement raisonnable Justification objective </vt:lpstr>
      <vt:lpstr>Aménagement raisonnable Justification objective </vt:lpstr>
      <vt:lpstr>Aménagement raisonnable Justification objective </vt:lpstr>
      <vt:lpstr>Aménagement raisonnable Justification objective </vt:lpstr>
      <vt:lpstr>Aménagement raisonnable Justification objective </vt:lpstr>
      <vt:lpstr>Aménagement raisonnable Justification objective </vt:lpstr>
      <vt:lpstr>Discrimination fondée sur le handicap</vt:lpstr>
      <vt:lpstr>Mesures spécifiques</vt:lpstr>
      <vt:lpstr>Qui est responsable?</vt:lpstr>
      <vt:lpstr>Ressources</vt:lpstr>
    </vt:vector>
  </TitlesOfParts>
  <Company>Eddy Hill Design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Eddy Hill</dc:creator>
  <cp:lastModifiedBy>SABINE FOURNIER</cp:lastModifiedBy>
  <cp:revision>239</cp:revision>
  <cp:lastPrinted>2011-08-23T07:30:07Z</cp:lastPrinted>
  <dcterms:created xsi:type="dcterms:W3CDTF">2010-05-19T14:44:31Z</dcterms:created>
  <dcterms:modified xsi:type="dcterms:W3CDTF">2015-09-30T12:42:00Z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David McCreery</vt:lpwstr>
  </property>
  <property fmtid="{D5CDD505-2E9C-101B-9397-08002B2CF9AE}" pid="3" name="xd_Signature">
    <vt:lpwstr/>
  </property>
  <property fmtid="{D5CDD505-2E9C-101B-9397-08002B2CF9AE}" pid="4" name="display_urn:schemas-microsoft-com:office:office#Author">
    <vt:lpwstr>David McCreery</vt:lpwstr>
  </property>
  <property fmtid="{D5CDD505-2E9C-101B-9397-08002B2CF9AE}" pid="5" name="TemplateUrl">
    <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ntentTypeId">
    <vt:lpwstr>0x0101000653A45F6AB2A940B420808D23E0E2E1</vt:lpwstr>
  </property>
</Properties>
</file>